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98"/>
  </p:notesMasterIdLst>
  <p:sldIdLst>
    <p:sldId id="990" r:id="rId2"/>
    <p:sldId id="642" r:id="rId3"/>
    <p:sldId id="906" r:id="rId4"/>
    <p:sldId id="1187" r:id="rId5"/>
    <p:sldId id="1188" r:id="rId6"/>
    <p:sldId id="1189" r:id="rId7"/>
    <p:sldId id="1190" r:id="rId8"/>
    <p:sldId id="1191" r:id="rId9"/>
    <p:sldId id="1194" r:id="rId10"/>
    <p:sldId id="889" r:id="rId11"/>
    <p:sldId id="1335" r:id="rId12"/>
    <p:sldId id="1207" r:id="rId13"/>
    <p:sldId id="1336" r:id="rId14"/>
    <p:sldId id="1337" r:id="rId15"/>
    <p:sldId id="1338" r:id="rId16"/>
    <p:sldId id="1192" r:id="rId17"/>
    <p:sldId id="1193" r:id="rId18"/>
    <p:sldId id="680" r:id="rId19"/>
    <p:sldId id="980" r:id="rId20"/>
    <p:sldId id="1196" r:id="rId21"/>
    <p:sldId id="1339" r:id="rId22"/>
    <p:sldId id="1340" r:id="rId23"/>
    <p:sldId id="1195" r:id="rId24"/>
    <p:sldId id="1341" r:id="rId25"/>
    <p:sldId id="1342" r:id="rId26"/>
    <p:sldId id="909" r:id="rId27"/>
    <p:sldId id="666" r:id="rId28"/>
    <p:sldId id="891" r:id="rId29"/>
    <p:sldId id="1344" r:id="rId30"/>
    <p:sldId id="1343" r:id="rId31"/>
    <p:sldId id="1315" r:id="rId32"/>
    <p:sldId id="652" r:id="rId33"/>
    <p:sldId id="1316" r:id="rId34"/>
    <p:sldId id="1317" r:id="rId35"/>
    <p:sldId id="949" r:id="rId36"/>
    <p:sldId id="1197" r:id="rId37"/>
    <p:sldId id="1203" r:id="rId38"/>
    <p:sldId id="1345" r:id="rId39"/>
    <p:sldId id="1346" r:id="rId40"/>
    <p:sldId id="1347" r:id="rId41"/>
    <p:sldId id="1348" r:id="rId42"/>
    <p:sldId id="910" r:id="rId43"/>
    <p:sldId id="907" r:id="rId44"/>
    <p:sldId id="1349" r:id="rId45"/>
    <p:sldId id="1350" r:id="rId46"/>
    <p:sldId id="1295" r:id="rId47"/>
    <p:sldId id="1294" r:id="rId48"/>
    <p:sldId id="1351" r:id="rId49"/>
    <p:sldId id="1352" r:id="rId50"/>
    <p:sldId id="1353" r:id="rId51"/>
    <p:sldId id="1354" r:id="rId52"/>
    <p:sldId id="1355" r:id="rId53"/>
    <p:sldId id="1356" r:id="rId54"/>
    <p:sldId id="1357" r:id="rId55"/>
    <p:sldId id="975" r:id="rId56"/>
    <p:sldId id="911" r:id="rId57"/>
    <p:sldId id="1358" r:id="rId58"/>
    <p:sldId id="1359" r:id="rId59"/>
    <p:sldId id="1360" r:id="rId60"/>
    <p:sldId id="1361" r:id="rId61"/>
    <p:sldId id="1362" r:id="rId62"/>
    <p:sldId id="1363" r:id="rId63"/>
    <p:sldId id="1297" r:id="rId64"/>
    <p:sldId id="1298" r:id="rId65"/>
    <p:sldId id="1364" r:id="rId66"/>
    <p:sldId id="1365" r:id="rId67"/>
    <p:sldId id="1366" r:id="rId68"/>
    <p:sldId id="1367" r:id="rId69"/>
    <p:sldId id="1368" r:id="rId70"/>
    <p:sldId id="1222" r:id="rId71"/>
    <p:sldId id="1369" r:id="rId72"/>
    <p:sldId id="1370" r:id="rId73"/>
    <p:sldId id="1371" r:id="rId74"/>
    <p:sldId id="1199" r:id="rId75"/>
    <p:sldId id="1198" r:id="rId76"/>
    <p:sldId id="1372" r:id="rId77"/>
    <p:sldId id="1373" r:id="rId78"/>
    <p:sldId id="1374" r:id="rId79"/>
    <p:sldId id="1375" r:id="rId80"/>
    <p:sldId id="1376" r:id="rId81"/>
    <p:sldId id="1233" r:id="rId82"/>
    <p:sldId id="1200" r:id="rId83"/>
    <p:sldId id="924" r:id="rId84"/>
    <p:sldId id="1377" r:id="rId85"/>
    <p:sldId id="1299" r:id="rId86"/>
    <p:sldId id="1201" r:id="rId87"/>
    <p:sldId id="1202" r:id="rId88"/>
    <p:sldId id="1378" r:id="rId89"/>
    <p:sldId id="1379" r:id="rId90"/>
    <p:sldId id="1380" r:id="rId91"/>
    <p:sldId id="1383" r:id="rId92"/>
    <p:sldId id="1385" r:id="rId93"/>
    <p:sldId id="1384" r:id="rId94"/>
    <p:sldId id="883" r:id="rId95"/>
    <p:sldId id="884" r:id="rId96"/>
    <p:sldId id="622" r:id="rId97"/>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7F7F7F"/>
    <a:srgbClr val="FFFFFF"/>
    <a:srgbClr val="50A3A7"/>
    <a:srgbClr val="BCBCBC"/>
    <a:srgbClr val="0057A2"/>
    <a:srgbClr val="993300"/>
    <a:srgbClr val="FF9933"/>
    <a:srgbClr val="FFFFCC"/>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088" autoAdjust="0"/>
    <p:restoredTop sz="94061" autoAdjust="0"/>
  </p:normalViewPr>
  <p:slideViewPr>
    <p:cSldViewPr snapToGrid="0">
      <p:cViewPr varScale="1">
        <p:scale>
          <a:sx n="66" d="100"/>
          <a:sy n="66" d="100"/>
        </p:scale>
        <p:origin x="738" y="66"/>
      </p:cViewPr>
      <p:guideLst>
        <p:guide orient="horz" pos="3680"/>
        <p:guide pos="3840"/>
      </p:guideLst>
    </p:cSldViewPr>
  </p:slideViewPr>
  <p:notesTextViewPr>
    <p:cViewPr>
      <p:scale>
        <a:sx n="1" d="1"/>
        <a:sy n="1" d="1"/>
      </p:scale>
      <p:origin x="0" y="-51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7/5/2026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1567041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72507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19</a:t>
            </a:fld>
            <a:endParaRPr lang="en-US"/>
          </a:p>
        </p:txBody>
      </p:sp>
    </p:spTree>
    <p:extLst>
      <p:ext uri="{BB962C8B-B14F-4D97-AF65-F5344CB8AC3E}">
        <p14:creationId xmlns:p14="http://schemas.microsoft.com/office/powerpoint/2010/main" val="555458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21</a:t>
            </a:fld>
            <a:endParaRPr lang="en-US"/>
          </a:p>
        </p:txBody>
      </p:sp>
    </p:spTree>
    <p:extLst>
      <p:ext uri="{BB962C8B-B14F-4D97-AF65-F5344CB8AC3E}">
        <p14:creationId xmlns:p14="http://schemas.microsoft.com/office/powerpoint/2010/main" val="3108153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23</a:t>
            </a:fld>
            <a:endParaRPr lang="en-US"/>
          </a:p>
        </p:txBody>
      </p:sp>
    </p:spTree>
    <p:extLst>
      <p:ext uri="{BB962C8B-B14F-4D97-AF65-F5344CB8AC3E}">
        <p14:creationId xmlns:p14="http://schemas.microsoft.com/office/powerpoint/2010/main" val="1157956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25</a:t>
            </a:fld>
            <a:endParaRPr lang="en-US"/>
          </a:p>
        </p:txBody>
      </p:sp>
    </p:spTree>
    <p:extLst>
      <p:ext uri="{BB962C8B-B14F-4D97-AF65-F5344CB8AC3E}">
        <p14:creationId xmlns:p14="http://schemas.microsoft.com/office/powerpoint/2010/main" val="1372988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27</a:t>
            </a:fld>
            <a:endParaRPr lang="en-US"/>
          </a:p>
        </p:txBody>
      </p:sp>
    </p:spTree>
    <p:extLst>
      <p:ext uri="{BB962C8B-B14F-4D97-AF65-F5344CB8AC3E}">
        <p14:creationId xmlns:p14="http://schemas.microsoft.com/office/powerpoint/2010/main" val="4244312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29</a:t>
            </a:fld>
            <a:endParaRPr lang="en-US"/>
          </a:p>
        </p:txBody>
      </p:sp>
    </p:spTree>
    <p:extLst>
      <p:ext uri="{BB962C8B-B14F-4D97-AF65-F5344CB8AC3E}">
        <p14:creationId xmlns:p14="http://schemas.microsoft.com/office/powerpoint/2010/main" val="3295788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31</a:t>
            </a:fld>
            <a:endParaRPr lang="en-US"/>
          </a:p>
        </p:txBody>
      </p:sp>
    </p:spTree>
    <p:extLst>
      <p:ext uri="{BB962C8B-B14F-4D97-AF65-F5344CB8AC3E}">
        <p14:creationId xmlns:p14="http://schemas.microsoft.com/office/powerpoint/2010/main" val="2892834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33</a:t>
            </a:fld>
            <a:endParaRPr lang="en-US"/>
          </a:p>
        </p:txBody>
      </p:sp>
    </p:spTree>
    <p:extLst>
      <p:ext uri="{BB962C8B-B14F-4D97-AF65-F5344CB8AC3E}">
        <p14:creationId xmlns:p14="http://schemas.microsoft.com/office/powerpoint/2010/main" val="3803696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086509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3349886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37</a:t>
            </a:fld>
            <a:endParaRPr lang="en-US"/>
          </a:p>
        </p:txBody>
      </p:sp>
    </p:spTree>
    <p:extLst>
      <p:ext uri="{BB962C8B-B14F-4D97-AF65-F5344CB8AC3E}">
        <p14:creationId xmlns:p14="http://schemas.microsoft.com/office/powerpoint/2010/main" val="7689170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39</a:t>
            </a:fld>
            <a:endParaRPr lang="en-US"/>
          </a:p>
        </p:txBody>
      </p:sp>
    </p:spTree>
    <p:extLst>
      <p:ext uri="{BB962C8B-B14F-4D97-AF65-F5344CB8AC3E}">
        <p14:creationId xmlns:p14="http://schemas.microsoft.com/office/powerpoint/2010/main" val="2324080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41</a:t>
            </a:fld>
            <a:endParaRPr lang="en-US"/>
          </a:p>
        </p:txBody>
      </p:sp>
    </p:spTree>
    <p:extLst>
      <p:ext uri="{BB962C8B-B14F-4D97-AF65-F5344CB8AC3E}">
        <p14:creationId xmlns:p14="http://schemas.microsoft.com/office/powerpoint/2010/main" val="1038433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43</a:t>
            </a:fld>
            <a:endParaRPr lang="en-US"/>
          </a:p>
        </p:txBody>
      </p:sp>
    </p:spTree>
    <p:extLst>
      <p:ext uri="{BB962C8B-B14F-4D97-AF65-F5344CB8AC3E}">
        <p14:creationId xmlns:p14="http://schemas.microsoft.com/office/powerpoint/2010/main" val="22551241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45</a:t>
            </a:fld>
            <a:endParaRPr lang="en-US"/>
          </a:p>
        </p:txBody>
      </p:sp>
    </p:spTree>
    <p:extLst>
      <p:ext uri="{BB962C8B-B14F-4D97-AF65-F5344CB8AC3E}">
        <p14:creationId xmlns:p14="http://schemas.microsoft.com/office/powerpoint/2010/main" val="13413198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47</a:t>
            </a:fld>
            <a:endParaRPr lang="en-US"/>
          </a:p>
        </p:txBody>
      </p:sp>
    </p:spTree>
    <p:extLst>
      <p:ext uri="{BB962C8B-B14F-4D97-AF65-F5344CB8AC3E}">
        <p14:creationId xmlns:p14="http://schemas.microsoft.com/office/powerpoint/2010/main" val="39987603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49</a:t>
            </a:fld>
            <a:endParaRPr lang="en-US"/>
          </a:p>
        </p:txBody>
      </p:sp>
    </p:spTree>
    <p:extLst>
      <p:ext uri="{BB962C8B-B14F-4D97-AF65-F5344CB8AC3E}">
        <p14:creationId xmlns:p14="http://schemas.microsoft.com/office/powerpoint/2010/main" val="8968288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51</a:t>
            </a:fld>
            <a:endParaRPr lang="en-US"/>
          </a:p>
        </p:txBody>
      </p:sp>
    </p:spTree>
    <p:extLst>
      <p:ext uri="{BB962C8B-B14F-4D97-AF65-F5344CB8AC3E}">
        <p14:creationId xmlns:p14="http://schemas.microsoft.com/office/powerpoint/2010/main" val="389732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53</a:t>
            </a:fld>
            <a:endParaRPr lang="en-US"/>
          </a:p>
        </p:txBody>
      </p:sp>
    </p:spTree>
    <p:extLst>
      <p:ext uri="{BB962C8B-B14F-4D97-AF65-F5344CB8AC3E}">
        <p14:creationId xmlns:p14="http://schemas.microsoft.com/office/powerpoint/2010/main" val="27984357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963791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57</a:t>
            </a:fld>
            <a:endParaRPr lang="en-US"/>
          </a:p>
        </p:txBody>
      </p:sp>
    </p:spTree>
    <p:extLst>
      <p:ext uri="{BB962C8B-B14F-4D97-AF65-F5344CB8AC3E}">
        <p14:creationId xmlns:p14="http://schemas.microsoft.com/office/powerpoint/2010/main" val="37981158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59</a:t>
            </a:fld>
            <a:endParaRPr lang="en-US"/>
          </a:p>
        </p:txBody>
      </p:sp>
    </p:spTree>
    <p:extLst>
      <p:ext uri="{BB962C8B-B14F-4D97-AF65-F5344CB8AC3E}">
        <p14:creationId xmlns:p14="http://schemas.microsoft.com/office/powerpoint/2010/main" val="13373721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61</a:t>
            </a:fld>
            <a:endParaRPr lang="en-US"/>
          </a:p>
        </p:txBody>
      </p:sp>
    </p:spTree>
    <p:extLst>
      <p:ext uri="{BB962C8B-B14F-4D97-AF65-F5344CB8AC3E}">
        <p14:creationId xmlns:p14="http://schemas.microsoft.com/office/powerpoint/2010/main" val="40098572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63</a:t>
            </a:fld>
            <a:endParaRPr lang="en-US"/>
          </a:p>
        </p:txBody>
      </p:sp>
    </p:spTree>
    <p:extLst>
      <p:ext uri="{BB962C8B-B14F-4D97-AF65-F5344CB8AC3E}">
        <p14:creationId xmlns:p14="http://schemas.microsoft.com/office/powerpoint/2010/main" val="17707118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65</a:t>
            </a:fld>
            <a:endParaRPr lang="en-US"/>
          </a:p>
        </p:txBody>
      </p:sp>
    </p:spTree>
    <p:extLst>
      <p:ext uri="{BB962C8B-B14F-4D97-AF65-F5344CB8AC3E}">
        <p14:creationId xmlns:p14="http://schemas.microsoft.com/office/powerpoint/2010/main" val="33641776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67</a:t>
            </a:fld>
            <a:endParaRPr lang="en-US"/>
          </a:p>
        </p:txBody>
      </p:sp>
    </p:spTree>
    <p:extLst>
      <p:ext uri="{BB962C8B-B14F-4D97-AF65-F5344CB8AC3E}">
        <p14:creationId xmlns:p14="http://schemas.microsoft.com/office/powerpoint/2010/main" val="17349356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69</a:t>
            </a:fld>
            <a:endParaRPr lang="en-US"/>
          </a:p>
        </p:txBody>
      </p:sp>
    </p:spTree>
    <p:extLst>
      <p:ext uri="{BB962C8B-B14F-4D97-AF65-F5344CB8AC3E}">
        <p14:creationId xmlns:p14="http://schemas.microsoft.com/office/powerpoint/2010/main" val="11419319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312986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71</a:t>
            </a:fld>
            <a:endParaRPr lang="en-US"/>
          </a:p>
        </p:txBody>
      </p:sp>
    </p:spTree>
    <p:extLst>
      <p:ext uri="{BB962C8B-B14F-4D97-AF65-F5344CB8AC3E}">
        <p14:creationId xmlns:p14="http://schemas.microsoft.com/office/powerpoint/2010/main" val="34370521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73</a:t>
            </a:fld>
            <a:endParaRPr lang="en-US"/>
          </a:p>
        </p:txBody>
      </p:sp>
    </p:spTree>
    <p:extLst>
      <p:ext uri="{BB962C8B-B14F-4D97-AF65-F5344CB8AC3E}">
        <p14:creationId xmlns:p14="http://schemas.microsoft.com/office/powerpoint/2010/main" val="2725890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a:t>
            </a:fld>
            <a:endParaRPr lang="en-US"/>
          </a:p>
        </p:txBody>
      </p:sp>
    </p:spTree>
    <p:extLst>
      <p:ext uri="{BB962C8B-B14F-4D97-AF65-F5344CB8AC3E}">
        <p14:creationId xmlns:p14="http://schemas.microsoft.com/office/powerpoint/2010/main" val="22735100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75</a:t>
            </a:fld>
            <a:endParaRPr lang="en-US"/>
          </a:p>
        </p:txBody>
      </p:sp>
    </p:spTree>
    <p:extLst>
      <p:ext uri="{BB962C8B-B14F-4D97-AF65-F5344CB8AC3E}">
        <p14:creationId xmlns:p14="http://schemas.microsoft.com/office/powerpoint/2010/main" val="8858670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77</a:t>
            </a:fld>
            <a:endParaRPr lang="en-US"/>
          </a:p>
        </p:txBody>
      </p:sp>
    </p:spTree>
    <p:extLst>
      <p:ext uri="{BB962C8B-B14F-4D97-AF65-F5344CB8AC3E}">
        <p14:creationId xmlns:p14="http://schemas.microsoft.com/office/powerpoint/2010/main" val="34659441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79</a:t>
            </a:fld>
            <a:endParaRPr lang="en-US"/>
          </a:p>
        </p:txBody>
      </p:sp>
    </p:spTree>
    <p:extLst>
      <p:ext uri="{BB962C8B-B14F-4D97-AF65-F5344CB8AC3E}">
        <p14:creationId xmlns:p14="http://schemas.microsoft.com/office/powerpoint/2010/main" val="34104658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1133551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83</a:t>
            </a:fld>
            <a:endParaRPr lang="en-US"/>
          </a:p>
        </p:txBody>
      </p:sp>
    </p:spTree>
    <p:extLst>
      <p:ext uri="{BB962C8B-B14F-4D97-AF65-F5344CB8AC3E}">
        <p14:creationId xmlns:p14="http://schemas.microsoft.com/office/powerpoint/2010/main" val="25430689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85</a:t>
            </a:fld>
            <a:endParaRPr lang="en-US"/>
          </a:p>
        </p:txBody>
      </p:sp>
    </p:spTree>
    <p:extLst>
      <p:ext uri="{BB962C8B-B14F-4D97-AF65-F5344CB8AC3E}">
        <p14:creationId xmlns:p14="http://schemas.microsoft.com/office/powerpoint/2010/main" val="30881814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87</a:t>
            </a:fld>
            <a:endParaRPr lang="en-US"/>
          </a:p>
        </p:txBody>
      </p:sp>
    </p:spTree>
    <p:extLst>
      <p:ext uri="{BB962C8B-B14F-4D97-AF65-F5344CB8AC3E}">
        <p14:creationId xmlns:p14="http://schemas.microsoft.com/office/powerpoint/2010/main" val="35656846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89</a:t>
            </a:fld>
            <a:endParaRPr lang="en-US"/>
          </a:p>
        </p:txBody>
      </p:sp>
    </p:spTree>
    <p:extLst>
      <p:ext uri="{BB962C8B-B14F-4D97-AF65-F5344CB8AC3E}">
        <p14:creationId xmlns:p14="http://schemas.microsoft.com/office/powerpoint/2010/main" val="21239940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91</a:t>
            </a:fld>
            <a:endParaRPr lang="en-US"/>
          </a:p>
        </p:txBody>
      </p:sp>
    </p:spTree>
    <p:extLst>
      <p:ext uri="{BB962C8B-B14F-4D97-AF65-F5344CB8AC3E}">
        <p14:creationId xmlns:p14="http://schemas.microsoft.com/office/powerpoint/2010/main" val="33839528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93</a:t>
            </a:fld>
            <a:endParaRPr lang="en-US"/>
          </a:p>
        </p:txBody>
      </p:sp>
    </p:spTree>
    <p:extLst>
      <p:ext uri="{BB962C8B-B14F-4D97-AF65-F5344CB8AC3E}">
        <p14:creationId xmlns:p14="http://schemas.microsoft.com/office/powerpoint/2010/main" val="168484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a:t>
            </a:fld>
            <a:endParaRPr lang="en-US"/>
          </a:p>
        </p:txBody>
      </p:sp>
    </p:spTree>
    <p:extLst>
      <p:ext uri="{BB962C8B-B14F-4D97-AF65-F5344CB8AC3E}">
        <p14:creationId xmlns:p14="http://schemas.microsoft.com/office/powerpoint/2010/main" val="31908105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95</a:t>
            </a:fld>
            <a:endParaRPr lang="en-US"/>
          </a:p>
        </p:txBody>
      </p:sp>
    </p:spTree>
    <p:extLst>
      <p:ext uri="{BB962C8B-B14F-4D97-AF65-F5344CB8AC3E}">
        <p14:creationId xmlns:p14="http://schemas.microsoft.com/office/powerpoint/2010/main" val="17529574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a:t>
            </a:r>
            <a:r>
              <a:rPr lang="ar-SA" sz="1200" b="1" kern="1200">
                <a:solidFill>
                  <a:schemeClr val="tx1"/>
                </a:solidFill>
                <a:effectLst/>
                <a:latin typeface="+mn-lt"/>
                <a:ea typeface="+mn-ea"/>
                <a:cs typeface="+mn-cs"/>
              </a:rPr>
              <a:t>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a:t>
            </a:fld>
            <a:endParaRPr lang="en-US"/>
          </a:p>
        </p:txBody>
      </p:sp>
    </p:spTree>
    <p:extLst>
      <p:ext uri="{BB962C8B-B14F-4D97-AF65-F5344CB8AC3E}">
        <p14:creationId xmlns:p14="http://schemas.microsoft.com/office/powerpoint/2010/main" val="2631518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a:t>
            </a:fld>
            <a:endParaRPr lang="en-US"/>
          </a:p>
        </p:txBody>
      </p:sp>
    </p:spTree>
    <p:extLst>
      <p:ext uri="{BB962C8B-B14F-4D97-AF65-F5344CB8AC3E}">
        <p14:creationId xmlns:p14="http://schemas.microsoft.com/office/powerpoint/2010/main" val="2429834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a:t>
            </a:fld>
            <a:endParaRPr lang="en-US"/>
          </a:p>
        </p:txBody>
      </p:sp>
    </p:spTree>
    <p:extLst>
      <p:ext uri="{BB962C8B-B14F-4D97-AF65-F5344CB8AC3E}">
        <p14:creationId xmlns:p14="http://schemas.microsoft.com/office/powerpoint/2010/main" val="2870331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a:t>
            </a:fld>
            <a:endParaRPr lang="en-US"/>
          </a:p>
        </p:txBody>
      </p:sp>
    </p:spTree>
    <p:extLst>
      <p:ext uri="{BB962C8B-B14F-4D97-AF65-F5344CB8AC3E}">
        <p14:creationId xmlns:p14="http://schemas.microsoft.com/office/powerpoint/2010/main" val="3995467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x-none"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x-none" sz="1600" b="0" i="0" smtClean="0">
                <a:solidFill>
                  <a:schemeClr val="bg1"/>
                </a:solidFill>
                <a:latin typeface="DIN Next LT Arabic" panose="020B0503020203050203" pitchFamily="34" charset="-78"/>
                <a:cs typeface="DIN Next LT Arabic" panose="020B0503020203050203" pitchFamily="34" charset="-78"/>
              </a:rPr>
              <a:pPr algn="ctr"/>
              <a:t>‹#›</a:t>
            </a:fld>
            <a:endParaRPr lang="x-none"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95D3B2C-B13C-2C72-E646-006CEDFC2A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42237" y="6572036"/>
            <a:ext cx="1563559" cy="228814"/>
          </a:xfrm>
          <a:prstGeom prst="rect">
            <a:avLst/>
          </a:prstGeom>
        </p:spPr>
      </p:pic>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7.png"/><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7.png"/><Relationship Id="rId4" Type="http://schemas.microsoft.com/office/2007/relationships/hdphoto" Target="../media/hdphoto3.wdp"/></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7.png"/><Relationship Id="rId4" Type="http://schemas.microsoft.com/office/2007/relationships/hdphoto" Target="../media/hdphoto3.wdp"/></Relationships>
</file>

<file path=ppt/slides/_rels/slide5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7.png"/><Relationship Id="rId4" Type="http://schemas.microsoft.com/office/2007/relationships/hdphoto" Target="../media/hdphoto3.wdp"/></Relationships>
</file>

<file path=ppt/slides/_rels/slide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7.png"/><Relationship Id="rId4" Type="http://schemas.microsoft.com/office/2007/relationships/hdphoto" Target="../media/hdphoto3.wdp"/></Relationships>
</file>

<file path=ppt/slides/_rels/slide7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7.png"/><Relationship Id="rId4" Type="http://schemas.microsoft.com/office/2007/relationships/hdphoto" Target="../media/hdphoto3.wdp"/></Relationships>
</file>

<file path=ppt/slides/_rels/slide8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C53588-A4DE-7A2D-9531-4EF4AE9A2CB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0"/>
            <a:ext cx="12191998" cy="6858000"/>
          </a:xfrm>
          <a:prstGeom prst="rect">
            <a:avLst/>
          </a:prstGeom>
        </p:spPr>
      </p:pic>
      <p:sp>
        <p:nvSpPr>
          <p:cNvPr id="5" name="TextBox 4">
            <a:extLst>
              <a:ext uri="{FF2B5EF4-FFF2-40B4-BE49-F238E27FC236}">
                <a16:creationId xmlns:a16="http://schemas.microsoft.com/office/drawing/2014/main" id="{9FC42952-9DA5-30A8-2B2A-C25D1D40DDE3}"/>
              </a:ext>
            </a:extLst>
          </p:cNvPr>
          <p:cNvSpPr txBox="1"/>
          <p:nvPr/>
        </p:nvSpPr>
        <p:spPr>
          <a:xfrm>
            <a:off x="6264612" y="4523258"/>
            <a:ext cx="5927387" cy="2334742"/>
          </a:xfrm>
          <a:prstGeom prst="rect">
            <a:avLst/>
          </a:prstGeom>
          <a:noFill/>
        </p:spPr>
        <p:txBody>
          <a:bodyPr wrap="square">
            <a:spAutoFit/>
          </a:bodyPr>
          <a:lstStyle/>
          <a:p>
            <a:pPr algn="ctr" rtl="0">
              <a:lnSpc>
                <a:spcPct val="115000"/>
              </a:lnSpc>
            </a:pPr>
            <a:r>
              <a:rPr lang="ar-SY" sz="6600" b="1" dirty="0">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Adobe Arabic" panose="02040503050201020203" pitchFamily="18" charset="-78"/>
              </a:rPr>
              <a:t>الجودة الشاملة في المنظمات التطوعية</a:t>
            </a:r>
            <a:endParaRPr lang="en-US" sz="2800" dirty="0">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057594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821871" y="848352"/>
            <a:ext cx="10548257" cy="968852"/>
            <a:chOff x="739597" y="519096"/>
            <a:chExt cx="10542917"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739597" y="519096"/>
              <a:ext cx="10542917"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مفهوم الجودة الشاملة وأهميتها في العمل التطوعي</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D52D358F-A078-8268-5CC5-EC19DAC30679}"/>
              </a:ext>
            </a:extLst>
          </p:cNvPr>
          <p:cNvGrpSpPr/>
          <p:nvPr/>
        </p:nvGrpSpPr>
        <p:grpSpPr>
          <a:xfrm>
            <a:off x="7848403" y="2527179"/>
            <a:ext cx="2392877" cy="3336973"/>
            <a:chOff x="2824100" y="0"/>
            <a:chExt cx="1406598" cy="1961909"/>
          </a:xfrm>
        </p:grpSpPr>
        <p:sp>
          <p:nvSpPr>
            <p:cNvPr id="49" name="Freeform: Shape 48">
              <a:extLst>
                <a:ext uri="{FF2B5EF4-FFF2-40B4-BE49-F238E27FC236}">
                  <a16:creationId xmlns:a16="http://schemas.microsoft.com/office/drawing/2014/main" id="{317FC01F-32F0-82E9-99D5-4CAB92C5183E}"/>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6">
              <a:extLst>
                <a:ext uri="{FF2B5EF4-FFF2-40B4-BE49-F238E27FC236}">
                  <a16:creationId xmlns:a16="http://schemas.microsoft.com/office/drawing/2014/main" id="{2D13C98D-1765-362A-8597-05265AE55452}"/>
                </a:ext>
              </a:extLst>
            </p:cNvPr>
            <p:cNvSpPr txBox="1"/>
            <p:nvPr/>
          </p:nvSpPr>
          <p:spPr>
            <a:xfrm>
              <a:off x="3276259" y="0"/>
              <a:ext cx="785495" cy="444123"/>
            </a:xfrm>
            <a:prstGeom prst="rect">
              <a:avLst/>
            </a:prstGeom>
            <a:noFill/>
          </p:spPr>
          <p:txBody>
            <a:bodyPr wrap="square" rtlCol="0">
              <a:spAutoFit/>
            </a:bodyPr>
            <a:lstStyle/>
            <a:p>
              <a:pPr algn="ctr"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2C427C64-6DAA-44A7-B34A-E8016632346F}"/>
                </a:ext>
              </a:extLst>
            </p:cNvPr>
            <p:cNvSpPr txBox="1"/>
            <p:nvPr/>
          </p:nvSpPr>
          <p:spPr>
            <a:xfrm>
              <a:off x="2824100" y="1304925"/>
              <a:ext cx="1406598" cy="656984"/>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العميل/المستفيد</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5A983A2-F298-B8F0-1110-E0D4FBC9ABC5}"/>
              </a:ext>
            </a:extLst>
          </p:cNvPr>
          <p:cNvGrpSpPr/>
          <p:nvPr/>
        </p:nvGrpSpPr>
        <p:grpSpPr>
          <a:xfrm>
            <a:off x="4931126" y="2527179"/>
            <a:ext cx="2589673" cy="3122167"/>
            <a:chOff x="1351810" y="0"/>
            <a:chExt cx="1522280" cy="1835618"/>
          </a:xfrm>
        </p:grpSpPr>
        <p:sp>
          <p:nvSpPr>
            <p:cNvPr id="46" name="Freeform: Shape 45">
              <a:extLst>
                <a:ext uri="{FF2B5EF4-FFF2-40B4-BE49-F238E27FC236}">
                  <a16:creationId xmlns:a16="http://schemas.microsoft.com/office/drawing/2014/main" id="{531D5ED3-D057-B513-6E94-23EF1A7B7EF4}"/>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TextBox 6">
              <a:extLst>
                <a:ext uri="{FF2B5EF4-FFF2-40B4-BE49-F238E27FC236}">
                  <a16:creationId xmlns:a16="http://schemas.microsoft.com/office/drawing/2014/main" id="{C4C6EC57-3432-6CA1-0B5A-4A3709E8D0B4}"/>
                </a:ext>
              </a:extLst>
            </p:cNvPr>
            <p:cNvSpPr txBox="1"/>
            <p:nvPr/>
          </p:nvSpPr>
          <p:spPr>
            <a:xfrm>
              <a:off x="1930512"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18">
              <a:extLst>
                <a:ext uri="{FF2B5EF4-FFF2-40B4-BE49-F238E27FC236}">
                  <a16:creationId xmlns:a16="http://schemas.microsoft.com/office/drawing/2014/main" id="{F639DFFA-D887-D113-50A4-ABE7762702AD}"/>
                </a:ext>
              </a:extLst>
            </p:cNvPr>
            <p:cNvSpPr txBox="1"/>
            <p:nvPr/>
          </p:nvSpPr>
          <p:spPr>
            <a:xfrm>
              <a:off x="1351810"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التحسين المستمر </a:t>
              </a:r>
              <a:r>
                <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(Kaizen)</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534AAEA3-5431-6A54-FD07-FAC70F0759FA}"/>
              </a:ext>
            </a:extLst>
          </p:cNvPr>
          <p:cNvGrpSpPr/>
          <p:nvPr/>
        </p:nvGrpSpPr>
        <p:grpSpPr>
          <a:xfrm>
            <a:off x="2034958" y="2527179"/>
            <a:ext cx="2309026" cy="3122167"/>
            <a:chOff x="0" y="0"/>
            <a:chExt cx="1357308" cy="1835618"/>
          </a:xfrm>
        </p:grpSpPr>
        <p:sp>
          <p:nvSpPr>
            <p:cNvPr id="43" name="Freeform: Shape 42">
              <a:extLst>
                <a:ext uri="{FF2B5EF4-FFF2-40B4-BE49-F238E27FC236}">
                  <a16:creationId xmlns:a16="http://schemas.microsoft.com/office/drawing/2014/main" id="{0F188BF8-E25C-FD77-6842-6230553FD911}"/>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TextBox 6">
              <a:extLst>
                <a:ext uri="{FF2B5EF4-FFF2-40B4-BE49-F238E27FC236}">
                  <a16:creationId xmlns:a16="http://schemas.microsoft.com/office/drawing/2014/main" id="{F0F265A0-81D2-62D6-CF5F-39BAB4114201}"/>
                </a:ext>
              </a:extLst>
            </p:cNvPr>
            <p:cNvSpPr txBox="1"/>
            <p:nvPr/>
          </p:nvSpPr>
          <p:spPr>
            <a:xfrm>
              <a:off x="496227"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03</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مربع نص 18">
              <a:extLst>
                <a:ext uri="{FF2B5EF4-FFF2-40B4-BE49-F238E27FC236}">
                  <a16:creationId xmlns:a16="http://schemas.microsoft.com/office/drawing/2014/main" id="{A2260804-C5A9-26D8-C999-128DCCDDD844}"/>
                </a:ext>
              </a:extLst>
            </p:cNvPr>
            <p:cNvSpPr txBox="1"/>
            <p:nvPr/>
          </p:nvSpPr>
          <p:spPr>
            <a:xfrm>
              <a:off x="0" y="1304925"/>
              <a:ext cx="1357308"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الفعالة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660297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821871" y="848352"/>
            <a:ext cx="10548257" cy="968852"/>
            <a:chOff x="739597" y="519096"/>
            <a:chExt cx="10542917"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739597" y="519096"/>
              <a:ext cx="10542917"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مفهوم الجودة الشاملة وأهميتها في العمل التطوعي</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D52D358F-A078-8268-5CC5-EC19DAC30679}"/>
              </a:ext>
            </a:extLst>
          </p:cNvPr>
          <p:cNvGrpSpPr/>
          <p:nvPr/>
        </p:nvGrpSpPr>
        <p:grpSpPr>
          <a:xfrm>
            <a:off x="7848403" y="2527179"/>
            <a:ext cx="2392877" cy="3336973"/>
            <a:chOff x="2824100" y="0"/>
            <a:chExt cx="1406598" cy="1961909"/>
          </a:xfrm>
        </p:grpSpPr>
        <p:sp>
          <p:nvSpPr>
            <p:cNvPr id="49" name="Freeform: Shape 48">
              <a:extLst>
                <a:ext uri="{FF2B5EF4-FFF2-40B4-BE49-F238E27FC236}">
                  <a16:creationId xmlns:a16="http://schemas.microsoft.com/office/drawing/2014/main" id="{317FC01F-32F0-82E9-99D5-4CAB92C5183E}"/>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6">
              <a:extLst>
                <a:ext uri="{FF2B5EF4-FFF2-40B4-BE49-F238E27FC236}">
                  <a16:creationId xmlns:a16="http://schemas.microsoft.com/office/drawing/2014/main" id="{2D13C98D-1765-362A-8597-05265AE55452}"/>
                </a:ext>
              </a:extLst>
            </p:cNvPr>
            <p:cNvSpPr txBox="1"/>
            <p:nvPr/>
          </p:nvSpPr>
          <p:spPr>
            <a:xfrm>
              <a:off x="3276259" y="0"/>
              <a:ext cx="785495" cy="444123"/>
            </a:xfrm>
            <a:prstGeom prst="rect">
              <a:avLst/>
            </a:prstGeom>
            <a:noFill/>
          </p:spPr>
          <p:txBody>
            <a:bodyPr wrap="square" rtlCol="0">
              <a:spAutoFit/>
            </a:bodyPr>
            <a:lstStyle/>
            <a:p>
              <a:pPr algn="ctr"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04</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2C427C64-6DAA-44A7-B34A-E8016632346F}"/>
                </a:ext>
              </a:extLst>
            </p:cNvPr>
            <p:cNvSpPr txBox="1"/>
            <p:nvPr/>
          </p:nvSpPr>
          <p:spPr>
            <a:xfrm>
              <a:off x="2824100" y="1304925"/>
              <a:ext cx="1406598" cy="656984"/>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العمل الجماعي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5A983A2-F298-B8F0-1110-E0D4FBC9ABC5}"/>
              </a:ext>
            </a:extLst>
          </p:cNvPr>
          <p:cNvGrpSpPr/>
          <p:nvPr/>
        </p:nvGrpSpPr>
        <p:grpSpPr>
          <a:xfrm>
            <a:off x="4931126" y="2527179"/>
            <a:ext cx="2589673" cy="3122167"/>
            <a:chOff x="1351810" y="0"/>
            <a:chExt cx="1522280" cy="1835618"/>
          </a:xfrm>
        </p:grpSpPr>
        <p:sp>
          <p:nvSpPr>
            <p:cNvPr id="46" name="Freeform: Shape 45">
              <a:extLst>
                <a:ext uri="{FF2B5EF4-FFF2-40B4-BE49-F238E27FC236}">
                  <a16:creationId xmlns:a16="http://schemas.microsoft.com/office/drawing/2014/main" id="{531D5ED3-D057-B513-6E94-23EF1A7B7EF4}"/>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TextBox 6">
              <a:extLst>
                <a:ext uri="{FF2B5EF4-FFF2-40B4-BE49-F238E27FC236}">
                  <a16:creationId xmlns:a16="http://schemas.microsoft.com/office/drawing/2014/main" id="{C4C6EC57-3432-6CA1-0B5A-4A3709E8D0B4}"/>
                </a:ext>
              </a:extLst>
            </p:cNvPr>
            <p:cNvSpPr txBox="1"/>
            <p:nvPr/>
          </p:nvSpPr>
          <p:spPr>
            <a:xfrm>
              <a:off x="1930513" y="0"/>
              <a:ext cx="413853"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05</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18">
              <a:extLst>
                <a:ext uri="{FF2B5EF4-FFF2-40B4-BE49-F238E27FC236}">
                  <a16:creationId xmlns:a16="http://schemas.microsoft.com/office/drawing/2014/main" id="{F639DFFA-D887-D113-50A4-ABE7762702AD}"/>
                </a:ext>
              </a:extLst>
            </p:cNvPr>
            <p:cNvSpPr txBox="1"/>
            <p:nvPr/>
          </p:nvSpPr>
          <p:spPr>
            <a:xfrm>
              <a:off x="1351810"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اتخاذ القرارات بناءً على البيانات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534AAEA3-5431-6A54-FD07-FAC70F0759FA}"/>
              </a:ext>
            </a:extLst>
          </p:cNvPr>
          <p:cNvGrpSpPr/>
          <p:nvPr/>
        </p:nvGrpSpPr>
        <p:grpSpPr>
          <a:xfrm>
            <a:off x="2034958" y="2527179"/>
            <a:ext cx="2309026" cy="3122167"/>
            <a:chOff x="0" y="0"/>
            <a:chExt cx="1357308" cy="1835618"/>
          </a:xfrm>
        </p:grpSpPr>
        <p:sp>
          <p:nvSpPr>
            <p:cNvPr id="43" name="Freeform: Shape 42">
              <a:extLst>
                <a:ext uri="{FF2B5EF4-FFF2-40B4-BE49-F238E27FC236}">
                  <a16:creationId xmlns:a16="http://schemas.microsoft.com/office/drawing/2014/main" id="{0F188BF8-E25C-FD77-6842-6230553FD911}"/>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TextBox 6">
              <a:extLst>
                <a:ext uri="{FF2B5EF4-FFF2-40B4-BE49-F238E27FC236}">
                  <a16:creationId xmlns:a16="http://schemas.microsoft.com/office/drawing/2014/main" id="{F0F265A0-81D2-62D6-CF5F-39BAB4114201}"/>
                </a:ext>
              </a:extLst>
            </p:cNvPr>
            <p:cNvSpPr txBox="1"/>
            <p:nvPr/>
          </p:nvSpPr>
          <p:spPr>
            <a:xfrm>
              <a:off x="496228" y="0"/>
              <a:ext cx="413853"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06</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مربع نص 18">
              <a:extLst>
                <a:ext uri="{FF2B5EF4-FFF2-40B4-BE49-F238E27FC236}">
                  <a16:creationId xmlns:a16="http://schemas.microsoft.com/office/drawing/2014/main" id="{A2260804-C5A9-26D8-C999-128DCCDDD844}"/>
                </a:ext>
              </a:extLst>
            </p:cNvPr>
            <p:cNvSpPr txBox="1"/>
            <p:nvPr/>
          </p:nvSpPr>
          <p:spPr>
            <a:xfrm>
              <a:off x="0" y="1304925"/>
              <a:ext cx="1357308"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7550124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205716" y="675008"/>
            <a:ext cx="7624084" cy="968852"/>
            <a:chOff x="2205716" y="519096"/>
            <a:chExt cx="7624084"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205716" y="519096"/>
              <a:ext cx="7624084"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أهمية الجودة الشاملة في العمل التطوعي</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6" name="Group 15">
            <a:extLst>
              <a:ext uri="{FF2B5EF4-FFF2-40B4-BE49-F238E27FC236}">
                <a16:creationId xmlns:a16="http://schemas.microsoft.com/office/drawing/2014/main" id="{588D62A7-4A61-B5ED-7F7A-1B8C63C92F84}"/>
              </a:ext>
            </a:extLst>
          </p:cNvPr>
          <p:cNvGrpSpPr/>
          <p:nvPr/>
        </p:nvGrpSpPr>
        <p:grpSpPr>
          <a:xfrm>
            <a:off x="7216076" y="2465334"/>
            <a:ext cx="3319696" cy="3563364"/>
            <a:chOff x="7216076" y="2465334"/>
            <a:chExt cx="3319696" cy="3563364"/>
          </a:xfrm>
        </p:grpSpPr>
        <p:sp>
          <p:nvSpPr>
            <p:cNvPr id="52" name="Shape">
              <a:extLst>
                <a:ext uri="{FF2B5EF4-FFF2-40B4-BE49-F238E27FC236}">
                  <a16:creationId xmlns:a16="http://schemas.microsoft.com/office/drawing/2014/main" id="{4A4ADE66-4767-4CEF-B937-7B2C1DA30B6E}"/>
                </a:ext>
              </a:extLst>
            </p:cNvPr>
            <p:cNvSpPr/>
            <p:nvPr/>
          </p:nvSpPr>
          <p:spPr>
            <a:xfrm>
              <a:off x="8345620" y="2465334"/>
              <a:ext cx="1060606" cy="106828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1</a:t>
              </a:r>
              <a:endParaRPr lang="en-US" sz="4400" dirty="0">
                <a:solidFill>
                  <a:schemeClr val="bg1"/>
                </a:solidFill>
              </a:endParaRPr>
            </a:p>
          </p:txBody>
        </p:sp>
        <p:sp>
          <p:nvSpPr>
            <p:cNvPr id="53" name="Shape">
              <a:extLst>
                <a:ext uri="{FF2B5EF4-FFF2-40B4-BE49-F238E27FC236}">
                  <a16:creationId xmlns:a16="http://schemas.microsoft.com/office/drawing/2014/main" id="{07D904EC-7BBC-4718-8EFA-55E5BD536452}"/>
                </a:ext>
              </a:extLst>
            </p:cNvPr>
            <p:cNvSpPr/>
            <p:nvPr/>
          </p:nvSpPr>
          <p:spPr>
            <a:xfrm>
              <a:off x="7216076" y="3282203"/>
              <a:ext cx="3319696" cy="27464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54" name="TextBox 19">
              <a:extLst>
                <a:ext uri="{FF2B5EF4-FFF2-40B4-BE49-F238E27FC236}">
                  <a16:creationId xmlns:a16="http://schemas.microsoft.com/office/drawing/2014/main" id="{1B73750D-6BA2-4C86-869C-85E2297688FC}"/>
                </a:ext>
              </a:extLst>
            </p:cNvPr>
            <p:cNvSpPr txBox="1"/>
            <p:nvPr/>
          </p:nvSpPr>
          <p:spPr>
            <a:xfrm>
              <a:off x="7750886" y="3789492"/>
              <a:ext cx="2226380" cy="978233"/>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تأثير البرامج</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F5E6DBBA-5EC0-46CB-6CEF-EBAE1212A424}"/>
              </a:ext>
            </a:extLst>
          </p:cNvPr>
          <p:cNvGrpSpPr/>
          <p:nvPr/>
        </p:nvGrpSpPr>
        <p:grpSpPr>
          <a:xfrm>
            <a:off x="1656227" y="2465334"/>
            <a:ext cx="3319241" cy="3562459"/>
            <a:chOff x="1656227" y="2465334"/>
            <a:chExt cx="3319241" cy="3562459"/>
          </a:xfrm>
        </p:grpSpPr>
        <p:sp>
          <p:nvSpPr>
            <p:cNvPr id="61" name="TextBox 13">
              <a:extLst>
                <a:ext uri="{FF2B5EF4-FFF2-40B4-BE49-F238E27FC236}">
                  <a16:creationId xmlns:a16="http://schemas.microsoft.com/office/drawing/2014/main" id="{C47B3A2A-14F4-4ABC-A2D5-AFC9E62816AF}"/>
                </a:ext>
              </a:extLst>
            </p:cNvPr>
            <p:cNvSpPr txBox="1"/>
            <p:nvPr/>
          </p:nvSpPr>
          <p:spPr>
            <a:xfrm>
              <a:off x="2205716" y="3817024"/>
              <a:ext cx="2059389" cy="1328566"/>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ثقة المجتمع والمتبرعين</a:t>
              </a:r>
            </a:p>
          </p:txBody>
        </p:sp>
        <p:grpSp>
          <p:nvGrpSpPr>
            <p:cNvPr id="11" name="Group 10">
              <a:extLst>
                <a:ext uri="{FF2B5EF4-FFF2-40B4-BE49-F238E27FC236}">
                  <a16:creationId xmlns:a16="http://schemas.microsoft.com/office/drawing/2014/main" id="{85B633DA-8263-D310-1B46-E03CF3373E80}"/>
                </a:ext>
              </a:extLst>
            </p:cNvPr>
            <p:cNvGrpSpPr/>
            <p:nvPr/>
          </p:nvGrpSpPr>
          <p:grpSpPr>
            <a:xfrm>
              <a:off x="1656227" y="2465334"/>
              <a:ext cx="3319241" cy="3562459"/>
              <a:chOff x="3507253" y="3012984"/>
              <a:chExt cx="1672727" cy="1795296"/>
            </a:xfrm>
          </p:grpSpPr>
          <p:sp>
            <p:nvSpPr>
              <p:cNvPr id="59" name="Shape">
                <a:extLst>
                  <a:ext uri="{FF2B5EF4-FFF2-40B4-BE49-F238E27FC236}">
                    <a16:creationId xmlns:a16="http://schemas.microsoft.com/office/drawing/2014/main" id="{70E3CDDE-2C3E-4FD7-8567-1B7D62982E55}"/>
                  </a:ext>
                </a:extLst>
              </p:cNvPr>
              <p:cNvSpPr/>
              <p:nvPr/>
            </p:nvSpPr>
            <p:spPr>
              <a:xfrm>
                <a:off x="4076371"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3</a:t>
                </a:r>
                <a:endParaRPr lang="en-US" sz="4400" dirty="0">
                  <a:solidFill>
                    <a:schemeClr val="bg1"/>
                  </a:solidFill>
                </a:endParaRPr>
              </a:p>
            </p:txBody>
          </p:sp>
          <p:sp>
            <p:nvSpPr>
              <p:cNvPr id="60" name="Shape">
                <a:extLst>
                  <a:ext uri="{FF2B5EF4-FFF2-40B4-BE49-F238E27FC236}">
                    <a16:creationId xmlns:a16="http://schemas.microsoft.com/office/drawing/2014/main" id="{511E4196-032B-4BE2-87F7-4B47046BCF54}"/>
                  </a:ext>
                </a:extLst>
              </p:cNvPr>
              <p:cNvSpPr/>
              <p:nvPr/>
            </p:nvSpPr>
            <p:spPr>
              <a:xfrm>
                <a:off x="3507253" y="3424644"/>
                <a:ext cx="1672727" cy="1383636"/>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grpSp>
      </p:grpSp>
      <p:grpSp>
        <p:nvGrpSpPr>
          <p:cNvPr id="13" name="Group 12">
            <a:extLst>
              <a:ext uri="{FF2B5EF4-FFF2-40B4-BE49-F238E27FC236}">
                <a16:creationId xmlns:a16="http://schemas.microsoft.com/office/drawing/2014/main" id="{A8FE11BA-BD3C-CF34-1816-F19041FF6BD9}"/>
              </a:ext>
            </a:extLst>
          </p:cNvPr>
          <p:cNvGrpSpPr/>
          <p:nvPr/>
        </p:nvGrpSpPr>
        <p:grpSpPr>
          <a:xfrm>
            <a:off x="4431645" y="2465334"/>
            <a:ext cx="3319692" cy="3563364"/>
            <a:chOff x="4431645" y="2465334"/>
            <a:chExt cx="3319692" cy="3563364"/>
          </a:xfrm>
        </p:grpSpPr>
        <p:sp>
          <p:nvSpPr>
            <p:cNvPr id="64" name="TextBox 77">
              <a:extLst>
                <a:ext uri="{FF2B5EF4-FFF2-40B4-BE49-F238E27FC236}">
                  <a16:creationId xmlns:a16="http://schemas.microsoft.com/office/drawing/2014/main" id="{29E44573-3F55-43E7-82C7-8AD83FF526DC}"/>
                </a:ext>
              </a:extLst>
            </p:cNvPr>
            <p:cNvSpPr txBox="1"/>
            <p:nvPr/>
          </p:nvSpPr>
          <p:spPr>
            <a:xfrm>
              <a:off x="5010348" y="4035045"/>
              <a:ext cx="2085891" cy="873665"/>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كفاءة الموارد</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9" name="Group 8">
              <a:extLst>
                <a:ext uri="{FF2B5EF4-FFF2-40B4-BE49-F238E27FC236}">
                  <a16:creationId xmlns:a16="http://schemas.microsoft.com/office/drawing/2014/main" id="{F6658A6E-262E-6A15-2919-52D453BE907C}"/>
                </a:ext>
              </a:extLst>
            </p:cNvPr>
            <p:cNvGrpSpPr/>
            <p:nvPr/>
          </p:nvGrpSpPr>
          <p:grpSpPr>
            <a:xfrm>
              <a:off x="4431645" y="2465334"/>
              <a:ext cx="3319692" cy="3563364"/>
              <a:chOff x="4905921" y="3012984"/>
              <a:chExt cx="1672954" cy="1795752"/>
            </a:xfrm>
          </p:grpSpPr>
          <p:sp>
            <p:nvSpPr>
              <p:cNvPr id="62" name="Shape">
                <a:extLst>
                  <a:ext uri="{FF2B5EF4-FFF2-40B4-BE49-F238E27FC236}">
                    <a16:creationId xmlns:a16="http://schemas.microsoft.com/office/drawing/2014/main" id="{5286945A-710E-4B13-B133-A8A7BE05C74B}"/>
                  </a:ext>
                </a:extLst>
              </p:cNvPr>
              <p:cNvSpPr/>
              <p:nvPr/>
            </p:nvSpPr>
            <p:spPr>
              <a:xfrm>
                <a:off x="5475153"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2</a:t>
                </a:r>
                <a:endParaRPr lang="en-US" sz="4400" dirty="0">
                  <a:solidFill>
                    <a:schemeClr val="bg1"/>
                  </a:solidFill>
                </a:endParaRPr>
              </a:p>
            </p:txBody>
          </p:sp>
          <p:sp>
            <p:nvSpPr>
              <p:cNvPr id="63" name="Shape">
                <a:extLst>
                  <a:ext uri="{FF2B5EF4-FFF2-40B4-BE49-F238E27FC236}">
                    <a16:creationId xmlns:a16="http://schemas.microsoft.com/office/drawing/2014/main" id="{4B20AE77-76AD-460F-A415-7F0BF2DCB463}"/>
                  </a:ext>
                </a:extLst>
              </p:cNvPr>
              <p:cNvSpPr/>
              <p:nvPr/>
            </p:nvSpPr>
            <p:spPr>
              <a:xfrm>
                <a:off x="4905921" y="3424644"/>
                <a:ext cx="1672954" cy="138409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grpSp>
      </p:grpSp>
    </p:spTree>
    <p:extLst>
      <p:ext uri="{BB962C8B-B14F-4D97-AF65-F5344CB8AC3E}">
        <p14:creationId xmlns:p14="http://schemas.microsoft.com/office/powerpoint/2010/main" val="4755733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205716" y="675008"/>
            <a:ext cx="7624084" cy="968852"/>
            <a:chOff x="2205716" y="519096"/>
            <a:chExt cx="7624084"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205716" y="519096"/>
              <a:ext cx="7624084"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أهمية الجودة الشاملة في العمل التطوعي</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6" name="Group 15">
            <a:extLst>
              <a:ext uri="{FF2B5EF4-FFF2-40B4-BE49-F238E27FC236}">
                <a16:creationId xmlns:a16="http://schemas.microsoft.com/office/drawing/2014/main" id="{588D62A7-4A61-B5ED-7F7A-1B8C63C92F84}"/>
              </a:ext>
            </a:extLst>
          </p:cNvPr>
          <p:cNvGrpSpPr/>
          <p:nvPr/>
        </p:nvGrpSpPr>
        <p:grpSpPr>
          <a:xfrm>
            <a:off x="7216076" y="2465334"/>
            <a:ext cx="3319696" cy="3563364"/>
            <a:chOff x="7216076" y="2465334"/>
            <a:chExt cx="3319696" cy="3563364"/>
          </a:xfrm>
        </p:grpSpPr>
        <p:sp>
          <p:nvSpPr>
            <p:cNvPr id="52" name="Shape">
              <a:extLst>
                <a:ext uri="{FF2B5EF4-FFF2-40B4-BE49-F238E27FC236}">
                  <a16:creationId xmlns:a16="http://schemas.microsoft.com/office/drawing/2014/main" id="{4A4ADE66-4767-4CEF-B937-7B2C1DA30B6E}"/>
                </a:ext>
              </a:extLst>
            </p:cNvPr>
            <p:cNvSpPr/>
            <p:nvPr/>
          </p:nvSpPr>
          <p:spPr>
            <a:xfrm>
              <a:off x="8345620" y="2465334"/>
              <a:ext cx="1060606" cy="106828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4</a:t>
              </a:r>
              <a:endParaRPr lang="en-US" sz="4400" dirty="0">
                <a:solidFill>
                  <a:schemeClr val="bg1"/>
                </a:solidFill>
              </a:endParaRPr>
            </a:p>
          </p:txBody>
        </p:sp>
        <p:sp>
          <p:nvSpPr>
            <p:cNvPr id="53" name="Shape">
              <a:extLst>
                <a:ext uri="{FF2B5EF4-FFF2-40B4-BE49-F238E27FC236}">
                  <a16:creationId xmlns:a16="http://schemas.microsoft.com/office/drawing/2014/main" id="{07D904EC-7BBC-4718-8EFA-55E5BD536452}"/>
                </a:ext>
              </a:extLst>
            </p:cNvPr>
            <p:cNvSpPr/>
            <p:nvPr/>
          </p:nvSpPr>
          <p:spPr>
            <a:xfrm>
              <a:off x="7216076" y="3282203"/>
              <a:ext cx="3319696" cy="27464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54" name="TextBox 19">
              <a:extLst>
                <a:ext uri="{FF2B5EF4-FFF2-40B4-BE49-F238E27FC236}">
                  <a16:creationId xmlns:a16="http://schemas.microsoft.com/office/drawing/2014/main" id="{1B73750D-6BA2-4C86-869C-85E2297688FC}"/>
                </a:ext>
              </a:extLst>
            </p:cNvPr>
            <p:cNvSpPr txBox="1"/>
            <p:nvPr/>
          </p:nvSpPr>
          <p:spPr>
            <a:xfrm>
              <a:off x="7750886" y="3789492"/>
              <a:ext cx="2226380" cy="978233"/>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الاستدامة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F5E6DBBA-5EC0-46CB-6CEF-EBAE1212A424}"/>
              </a:ext>
            </a:extLst>
          </p:cNvPr>
          <p:cNvGrpSpPr/>
          <p:nvPr/>
        </p:nvGrpSpPr>
        <p:grpSpPr>
          <a:xfrm>
            <a:off x="1656227" y="2465334"/>
            <a:ext cx="3319241" cy="3562459"/>
            <a:chOff x="1656227" y="2465334"/>
            <a:chExt cx="3319241" cy="3562459"/>
          </a:xfrm>
        </p:grpSpPr>
        <p:sp>
          <p:nvSpPr>
            <p:cNvPr id="61" name="TextBox 13">
              <a:extLst>
                <a:ext uri="{FF2B5EF4-FFF2-40B4-BE49-F238E27FC236}">
                  <a16:creationId xmlns:a16="http://schemas.microsoft.com/office/drawing/2014/main" id="{C47B3A2A-14F4-4ABC-A2D5-AFC9E62816AF}"/>
                </a:ext>
              </a:extLst>
            </p:cNvPr>
            <p:cNvSpPr txBox="1"/>
            <p:nvPr/>
          </p:nvSpPr>
          <p:spPr>
            <a:xfrm>
              <a:off x="2205716" y="3817024"/>
              <a:ext cx="2059389" cy="1328566"/>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تحقيق الأهداف التنموية</a:t>
              </a:r>
            </a:p>
          </p:txBody>
        </p:sp>
        <p:grpSp>
          <p:nvGrpSpPr>
            <p:cNvPr id="11" name="Group 10">
              <a:extLst>
                <a:ext uri="{FF2B5EF4-FFF2-40B4-BE49-F238E27FC236}">
                  <a16:creationId xmlns:a16="http://schemas.microsoft.com/office/drawing/2014/main" id="{85B633DA-8263-D310-1B46-E03CF3373E80}"/>
                </a:ext>
              </a:extLst>
            </p:cNvPr>
            <p:cNvGrpSpPr/>
            <p:nvPr/>
          </p:nvGrpSpPr>
          <p:grpSpPr>
            <a:xfrm>
              <a:off x="1656227" y="2465334"/>
              <a:ext cx="3319241" cy="3562459"/>
              <a:chOff x="3507253" y="3012984"/>
              <a:chExt cx="1672727" cy="1795296"/>
            </a:xfrm>
          </p:grpSpPr>
          <p:sp>
            <p:nvSpPr>
              <p:cNvPr id="59" name="Shape">
                <a:extLst>
                  <a:ext uri="{FF2B5EF4-FFF2-40B4-BE49-F238E27FC236}">
                    <a16:creationId xmlns:a16="http://schemas.microsoft.com/office/drawing/2014/main" id="{70E3CDDE-2C3E-4FD7-8567-1B7D62982E55}"/>
                  </a:ext>
                </a:extLst>
              </p:cNvPr>
              <p:cNvSpPr/>
              <p:nvPr/>
            </p:nvSpPr>
            <p:spPr>
              <a:xfrm>
                <a:off x="4076371"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6</a:t>
                </a:r>
                <a:endParaRPr lang="en-US" sz="4400" dirty="0">
                  <a:solidFill>
                    <a:schemeClr val="bg1"/>
                  </a:solidFill>
                </a:endParaRPr>
              </a:p>
            </p:txBody>
          </p:sp>
          <p:sp>
            <p:nvSpPr>
              <p:cNvPr id="60" name="Shape">
                <a:extLst>
                  <a:ext uri="{FF2B5EF4-FFF2-40B4-BE49-F238E27FC236}">
                    <a16:creationId xmlns:a16="http://schemas.microsoft.com/office/drawing/2014/main" id="{511E4196-032B-4BE2-87F7-4B47046BCF54}"/>
                  </a:ext>
                </a:extLst>
              </p:cNvPr>
              <p:cNvSpPr/>
              <p:nvPr/>
            </p:nvSpPr>
            <p:spPr>
              <a:xfrm>
                <a:off x="3507253" y="3424644"/>
                <a:ext cx="1672727" cy="1383636"/>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grpSp>
      </p:grpSp>
      <p:grpSp>
        <p:nvGrpSpPr>
          <p:cNvPr id="13" name="Group 12">
            <a:extLst>
              <a:ext uri="{FF2B5EF4-FFF2-40B4-BE49-F238E27FC236}">
                <a16:creationId xmlns:a16="http://schemas.microsoft.com/office/drawing/2014/main" id="{A8FE11BA-BD3C-CF34-1816-F19041FF6BD9}"/>
              </a:ext>
            </a:extLst>
          </p:cNvPr>
          <p:cNvGrpSpPr/>
          <p:nvPr/>
        </p:nvGrpSpPr>
        <p:grpSpPr>
          <a:xfrm>
            <a:off x="4431645" y="2465334"/>
            <a:ext cx="3319692" cy="3563364"/>
            <a:chOff x="4431645" y="2465334"/>
            <a:chExt cx="3319692" cy="3563364"/>
          </a:xfrm>
        </p:grpSpPr>
        <p:sp>
          <p:nvSpPr>
            <p:cNvPr id="64" name="TextBox 77">
              <a:extLst>
                <a:ext uri="{FF2B5EF4-FFF2-40B4-BE49-F238E27FC236}">
                  <a16:creationId xmlns:a16="http://schemas.microsoft.com/office/drawing/2014/main" id="{29E44573-3F55-43E7-82C7-8AD83FF526DC}"/>
                </a:ext>
              </a:extLst>
            </p:cNvPr>
            <p:cNvSpPr txBox="1"/>
            <p:nvPr/>
          </p:nvSpPr>
          <p:spPr>
            <a:xfrm>
              <a:off x="5010348" y="4035045"/>
              <a:ext cx="2085891" cy="873665"/>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الابتكار والتطوير</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9" name="Group 8">
              <a:extLst>
                <a:ext uri="{FF2B5EF4-FFF2-40B4-BE49-F238E27FC236}">
                  <a16:creationId xmlns:a16="http://schemas.microsoft.com/office/drawing/2014/main" id="{F6658A6E-262E-6A15-2919-52D453BE907C}"/>
                </a:ext>
              </a:extLst>
            </p:cNvPr>
            <p:cNvGrpSpPr/>
            <p:nvPr/>
          </p:nvGrpSpPr>
          <p:grpSpPr>
            <a:xfrm>
              <a:off x="4431645" y="2465334"/>
              <a:ext cx="3319692" cy="3563364"/>
              <a:chOff x="4905921" y="3012984"/>
              <a:chExt cx="1672954" cy="1795752"/>
            </a:xfrm>
          </p:grpSpPr>
          <p:sp>
            <p:nvSpPr>
              <p:cNvPr id="62" name="Shape">
                <a:extLst>
                  <a:ext uri="{FF2B5EF4-FFF2-40B4-BE49-F238E27FC236}">
                    <a16:creationId xmlns:a16="http://schemas.microsoft.com/office/drawing/2014/main" id="{5286945A-710E-4B13-B133-A8A7BE05C74B}"/>
                  </a:ext>
                </a:extLst>
              </p:cNvPr>
              <p:cNvSpPr/>
              <p:nvPr/>
            </p:nvSpPr>
            <p:spPr>
              <a:xfrm>
                <a:off x="5475153"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5</a:t>
                </a:r>
                <a:endParaRPr lang="en-US" sz="4400" dirty="0">
                  <a:solidFill>
                    <a:schemeClr val="bg1"/>
                  </a:solidFill>
                </a:endParaRPr>
              </a:p>
            </p:txBody>
          </p:sp>
          <p:sp>
            <p:nvSpPr>
              <p:cNvPr id="63" name="Shape">
                <a:extLst>
                  <a:ext uri="{FF2B5EF4-FFF2-40B4-BE49-F238E27FC236}">
                    <a16:creationId xmlns:a16="http://schemas.microsoft.com/office/drawing/2014/main" id="{4B20AE77-76AD-460F-A415-7F0BF2DCB463}"/>
                  </a:ext>
                </a:extLst>
              </p:cNvPr>
              <p:cNvSpPr/>
              <p:nvPr/>
            </p:nvSpPr>
            <p:spPr>
              <a:xfrm>
                <a:off x="4905921" y="3424644"/>
                <a:ext cx="1672954" cy="138409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grpSp>
      </p:grpSp>
    </p:spTree>
    <p:extLst>
      <p:ext uri="{BB962C8B-B14F-4D97-AF65-F5344CB8AC3E}">
        <p14:creationId xmlns:p14="http://schemas.microsoft.com/office/powerpoint/2010/main" val="21525622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205716" y="675008"/>
            <a:ext cx="7624084" cy="968852"/>
            <a:chOff x="2205716" y="519096"/>
            <a:chExt cx="7624084"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205716" y="519096"/>
              <a:ext cx="7624084"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خصائص المنظمات التطوعية عالية الجودة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6" name="Group 15">
            <a:extLst>
              <a:ext uri="{FF2B5EF4-FFF2-40B4-BE49-F238E27FC236}">
                <a16:creationId xmlns:a16="http://schemas.microsoft.com/office/drawing/2014/main" id="{588D62A7-4A61-B5ED-7F7A-1B8C63C92F84}"/>
              </a:ext>
            </a:extLst>
          </p:cNvPr>
          <p:cNvGrpSpPr/>
          <p:nvPr/>
        </p:nvGrpSpPr>
        <p:grpSpPr>
          <a:xfrm>
            <a:off x="7216076" y="2465334"/>
            <a:ext cx="3319696" cy="3563364"/>
            <a:chOff x="7216076" y="2465334"/>
            <a:chExt cx="3319696" cy="3563364"/>
          </a:xfrm>
        </p:grpSpPr>
        <p:sp>
          <p:nvSpPr>
            <p:cNvPr id="52" name="Shape">
              <a:extLst>
                <a:ext uri="{FF2B5EF4-FFF2-40B4-BE49-F238E27FC236}">
                  <a16:creationId xmlns:a16="http://schemas.microsoft.com/office/drawing/2014/main" id="{4A4ADE66-4767-4CEF-B937-7B2C1DA30B6E}"/>
                </a:ext>
              </a:extLst>
            </p:cNvPr>
            <p:cNvSpPr/>
            <p:nvPr/>
          </p:nvSpPr>
          <p:spPr>
            <a:xfrm>
              <a:off x="8345620" y="2465334"/>
              <a:ext cx="1060606" cy="106828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1</a:t>
              </a:r>
              <a:endParaRPr lang="en-US" sz="4400" dirty="0">
                <a:solidFill>
                  <a:schemeClr val="bg1"/>
                </a:solidFill>
              </a:endParaRPr>
            </a:p>
          </p:txBody>
        </p:sp>
        <p:sp>
          <p:nvSpPr>
            <p:cNvPr id="53" name="Shape">
              <a:extLst>
                <a:ext uri="{FF2B5EF4-FFF2-40B4-BE49-F238E27FC236}">
                  <a16:creationId xmlns:a16="http://schemas.microsoft.com/office/drawing/2014/main" id="{07D904EC-7BBC-4718-8EFA-55E5BD536452}"/>
                </a:ext>
              </a:extLst>
            </p:cNvPr>
            <p:cNvSpPr/>
            <p:nvPr/>
          </p:nvSpPr>
          <p:spPr>
            <a:xfrm>
              <a:off x="7216076" y="3282203"/>
              <a:ext cx="3319696" cy="27464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54" name="TextBox 19">
              <a:extLst>
                <a:ext uri="{FF2B5EF4-FFF2-40B4-BE49-F238E27FC236}">
                  <a16:creationId xmlns:a16="http://schemas.microsoft.com/office/drawing/2014/main" id="{1B73750D-6BA2-4C86-869C-85E2297688FC}"/>
                </a:ext>
              </a:extLst>
            </p:cNvPr>
            <p:cNvSpPr txBox="1"/>
            <p:nvPr/>
          </p:nvSpPr>
          <p:spPr>
            <a:xfrm>
              <a:off x="7750886" y="3789492"/>
              <a:ext cx="2226380" cy="978233"/>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المستفيدين</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F5E6DBBA-5EC0-46CB-6CEF-EBAE1212A424}"/>
              </a:ext>
            </a:extLst>
          </p:cNvPr>
          <p:cNvGrpSpPr/>
          <p:nvPr/>
        </p:nvGrpSpPr>
        <p:grpSpPr>
          <a:xfrm>
            <a:off x="1656227" y="2465334"/>
            <a:ext cx="3319241" cy="3562459"/>
            <a:chOff x="1656227" y="2465334"/>
            <a:chExt cx="3319241" cy="3562459"/>
          </a:xfrm>
        </p:grpSpPr>
        <p:sp>
          <p:nvSpPr>
            <p:cNvPr id="61" name="TextBox 13">
              <a:extLst>
                <a:ext uri="{FF2B5EF4-FFF2-40B4-BE49-F238E27FC236}">
                  <a16:creationId xmlns:a16="http://schemas.microsoft.com/office/drawing/2014/main" id="{C47B3A2A-14F4-4ABC-A2D5-AFC9E62816AF}"/>
                </a:ext>
              </a:extLst>
            </p:cNvPr>
            <p:cNvSpPr txBox="1"/>
            <p:nvPr/>
          </p:nvSpPr>
          <p:spPr>
            <a:xfrm>
              <a:off x="2205716" y="3817024"/>
              <a:ext cx="2059389" cy="1328566"/>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الشفافية والمساءلة</a:t>
              </a:r>
            </a:p>
          </p:txBody>
        </p:sp>
        <p:grpSp>
          <p:nvGrpSpPr>
            <p:cNvPr id="11" name="Group 10">
              <a:extLst>
                <a:ext uri="{FF2B5EF4-FFF2-40B4-BE49-F238E27FC236}">
                  <a16:creationId xmlns:a16="http://schemas.microsoft.com/office/drawing/2014/main" id="{85B633DA-8263-D310-1B46-E03CF3373E80}"/>
                </a:ext>
              </a:extLst>
            </p:cNvPr>
            <p:cNvGrpSpPr/>
            <p:nvPr/>
          </p:nvGrpSpPr>
          <p:grpSpPr>
            <a:xfrm>
              <a:off x="1656227" y="2465334"/>
              <a:ext cx="3319241" cy="3562459"/>
              <a:chOff x="3507253" y="3012984"/>
              <a:chExt cx="1672727" cy="1795296"/>
            </a:xfrm>
          </p:grpSpPr>
          <p:sp>
            <p:nvSpPr>
              <p:cNvPr id="59" name="Shape">
                <a:extLst>
                  <a:ext uri="{FF2B5EF4-FFF2-40B4-BE49-F238E27FC236}">
                    <a16:creationId xmlns:a16="http://schemas.microsoft.com/office/drawing/2014/main" id="{70E3CDDE-2C3E-4FD7-8567-1B7D62982E55}"/>
                  </a:ext>
                </a:extLst>
              </p:cNvPr>
              <p:cNvSpPr/>
              <p:nvPr/>
            </p:nvSpPr>
            <p:spPr>
              <a:xfrm>
                <a:off x="4076371"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3</a:t>
                </a:r>
                <a:endParaRPr lang="en-US" sz="4400" dirty="0">
                  <a:solidFill>
                    <a:schemeClr val="bg1"/>
                  </a:solidFill>
                </a:endParaRPr>
              </a:p>
            </p:txBody>
          </p:sp>
          <p:sp>
            <p:nvSpPr>
              <p:cNvPr id="60" name="Shape">
                <a:extLst>
                  <a:ext uri="{FF2B5EF4-FFF2-40B4-BE49-F238E27FC236}">
                    <a16:creationId xmlns:a16="http://schemas.microsoft.com/office/drawing/2014/main" id="{511E4196-032B-4BE2-87F7-4B47046BCF54}"/>
                  </a:ext>
                </a:extLst>
              </p:cNvPr>
              <p:cNvSpPr/>
              <p:nvPr/>
            </p:nvSpPr>
            <p:spPr>
              <a:xfrm>
                <a:off x="3507253" y="3424644"/>
                <a:ext cx="1672727" cy="1383636"/>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grpSp>
      </p:grpSp>
      <p:grpSp>
        <p:nvGrpSpPr>
          <p:cNvPr id="13" name="Group 12">
            <a:extLst>
              <a:ext uri="{FF2B5EF4-FFF2-40B4-BE49-F238E27FC236}">
                <a16:creationId xmlns:a16="http://schemas.microsoft.com/office/drawing/2014/main" id="{A8FE11BA-BD3C-CF34-1816-F19041FF6BD9}"/>
              </a:ext>
            </a:extLst>
          </p:cNvPr>
          <p:cNvGrpSpPr/>
          <p:nvPr/>
        </p:nvGrpSpPr>
        <p:grpSpPr>
          <a:xfrm>
            <a:off x="4431645" y="2465334"/>
            <a:ext cx="3319692" cy="3563364"/>
            <a:chOff x="4431645" y="2465334"/>
            <a:chExt cx="3319692" cy="3563364"/>
          </a:xfrm>
        </p:grpSpPr>
        <p:sp>
          <p:nvSpPr>
            <p:cNvPr id="64" name="TextBox 77">
              <a:extLst>
                <a:ext uri="{FF2B5EF4-FFF2-40B4-BE49-F238E27FC236}">
                  <a16:creationId xmlns:a16="http://schemas.microsoft.com/office/drawing/2014/main" id="{29E44573-3F55-43E7-82C7-8AD83FF526DC}"/>
                </a:ext>
              </a:extLst>
            </p:cNvPr>
            <p:cNvSpPr txBox="1"/>
            <p:nvPr/>
          </p:nvSpPr>
          <p:spPr>
            <a:xfrm>
              <a:off x="4993680" y="3781333"/>
              <a:ext cx="2085891" cy="873665"/>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لتحسين المستمر </a:t>
              </a:r>
              <a:r>
                <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Kaizen</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9" name="Group 8">
              <a:extLst>
                <a:ext uri="{FF2B5EF4-FFF2-40B4-BE49-F238E27FC236}">
                  <a16:creationId xmlns:a16="http://schemas.microsoft.com/office/drawing/2014/main" id="{F6658A6E-262E-6A15-2919-52D453BE907C}"/>
                </a:ext>
              </a:extLst>
            </p:cNvPr>
            <p:cNvGrpSpPr/>
            <p:nvPr/>
          </p:nvGrpSpPr>
          <p:grpSpPr>
            <a:xfrm>
              <a:off x="4431645" y="2465334"/>
              <a:ext cx="3319692" cy="3563364"/>
              <a:chOff x="4905921" y="3012984"/>
              <a:chExt cx="1672954" cy="1795752"/>
            </a:xfrm>
          </p:grpSpPr>
          <p:sp>
            <p:nvSpPr>
              <p:cNvPr id="62" name="Shape">
                <a:extLst>
                  <a:ext uri="{FF2B5EF4-FFF2-40B4-BE49-F238E27FC236}">
                    <a16:creationId xmlns:a16="http://schemas.microsoft.com/office/drawing/2014/main" id="{5286945A-710E-4B13-B133-A8A7BE05C74B}"/>
                  </a:ext>
                </a:extLst>
              </p:cNvPr>
              <p:cNvSpPr/>
              <p:nvPr/>
            </p:nvSpPr>
            <p:spPr>
              <a:xfrm>
                <a:off x="5475153"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2</a:t>
                </a:r>
                <a:endParaRPr lang="en-US" sz="4400" dirty="0">
                  <a:solidFill>
                    <a:schemeClr val="bg1"/>
                  </a:solidFill>
                </a:endParaRPr>
              </a:p>
            </p:txBody>
          </p:sp>
          <p:sp>
            <p:nvSpPr>
              <p:cNvPr id="63" name="Shape">
                <a:extLst>
                  <a:ext uri="{FF2B5EF4-FFF2-40B4-BE49-F238E27FC236}">
                    <a16:creationId xmlns:a16="http://schemas.microsoft.com/office/drawing/2014/main" id="{4B20AE77-76AD-460F-A415-7F0BF2DCB463}"/>
                  </a:ext>
                </a:extLst>
              </p:cNvPr>
              <p:cNvSpPr/>
              <p:nvPr/>
            </p:nvSpPr>
            <p:spPr>
              <a:xfrm>
                <a:off x="4905921" y="3424644"/>
                <a:ext cx="1672954" cy="138409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grpSp>
      </p:grpSp>
    </p:spTree>
    <p:extLst>
      <p:ext uri="{BB962C8B-B14F-4D97-AF65-F5344CB8AC3E}">
        <p14:creationId xmlns:p14="http://schemas.microsoft.com/office/powerpoint/2010/main" val="1161907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205716" y="675008"/>
            <a:ext cx="7624084" cy="968852"/>
            <a:chOff x="2205716" y="519096"/>
            <a:chExt cx="7624084"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205716" y="519096"/>
              <a:ext cx="7624084"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خصائص المنظمات التطوعية عالية الجودة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6" name="Group 15">
            <a:extLst>
              <a:ext uri="{FF2B5EF4-FFF2-40B4-BE49-F238E27FC236}">
                <a16:creationId xmlns:a16="http://schemas.microsoft.com/office/drawing/2014/main" id="{588D62A7-4A61-B5ED-7F7A-1B8C63C92F84}"/>
              </a:ext>
            </a:extLst>
          </p:cNvPr>
          <p:cNvGrpSpPr/>
          <p:nvPr/>
        </p:nvGrpSpPr>
        <p:grpSpPr>
          <a:xfrm>
            <a:off x="8590749" y="2431876"/>
            <a:ext cx="3319696" cy="3563364"/>
            <a:chOff x="7216076" y="2465334"/>
            <a:chExt cx="3319696" cy="3563364"/>
          </a:xfrm>
        </p:grpSpPr>
        <p:sp>
          <p:nvSpPr>
            <p:cNvPr id="52" name="Shape">
              <a:extLst>
                <a:ext uri="{FF2B5EF4-FFF2-40B4-BE49-F238E27FC236}">
                  <a16:creationId xmlns:a16="http://schemas.microsoft.com/office/drawing/2014/main" id="{4A4ADE66-4767-4CEF-B937-7B2C1DA30B6E}"/>
                </a:ext>
              </a:extLst>
            </p:cNvPr>
            <p:cNvSpPr/>
            <p:nvPr/>
          </p:nvSpPr>
          <p:spPr>
            <a:xfrm>
              <a:off x="8345620" y="2465334"/>
              <a:ext cx="1060606" cy="106828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4</a:t>
              </a:r>
              <a:endParaRPr lang="en-US" sz="4400" dirty="0">
                <a:solidFill>
                  <a:schemeClr val="bg1"/>
                </a:solidFill>
              </a:endParaRPr>
            </a:p>
          </p:txBody>
        </p:sp>
        <p:sp>
          <p:nvSpPr>
            <p:cNvPr id="53" name="Shape">
              <a:extLst>
                <a:ext uri="{FF2B5EF4-FFF2-40B4-BE49-F238E27FC236}">
                  <a16:creationId xmlns:a16="http://schemas.microsoft.com/office/drawing/2014/main" id="{07D904EC-7BBC-4718-8EFA-55E5BD536452}"/>
                </a:ext>
              </a:extLst>
            </p:cNvPr>
            <p:cNvSpPr/>
            <p:nvPr/>
          </p:nvSpPr>
          <p:spPr>
            <a:xfrm>
              <a:off x="7216076" y="3282203"/>
              <a:ext cx="3319696" cy="27464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dirty="0"/>
            </a:p>
          </p:txBody>
        </p:sp>
        <p:sp>
          <p:nvSpPr>
            <p:cNvPr id="54" name="TextBox 19">
              <a:extLst>
                <a:ext uri="{FF2B5EF4-FFF2-40B4-BE49-F238E27FC236}">
                  <a16:creationId xmlns:a16="http://schemas.microsoft.com/office/drawing/2014/main" id="{1B73750D-6BA2-4C86-869C-85E2297688FC}"/>
                </a:ext>
              </a:extLst>
            </p:cNvPr>
            <p:cNvSpPr txBox="1"/>
            <p:nvPr/>
          </p:nvSpPr>
          <p:spPr>
            <a:xfrm>
              <a:off x="7750886" y="3789492"/>
              <a:ext cx="2226380" cy="978233"/>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العمل بروح الفريق</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F5E6DBBA-5EC0-46CB-6CEF-EBAE1212A424}"/>
              </a:ext>
            </a:extLst>
          </p:cNvPr>
          <p:cNvGrpSpPr/>
          <p:nvPr/>
        </p:nvGrpSpPr>
        <p:grpSpPr>
          <a:xfrm>
            <a:off x="3060526" y="2463920"/>
            <a:ext cx="3319241" cy="3562459"/>
            <a:chOff x="1656227" y="2465334"/>
            <a:chExt cx="3319241" cy="3562459"/>
          </a:xfrm>
        </p:grpSpPr>
        <p:sp>
          <p:nvSpPr>
            <p:cNvPr id="61" name="TextBox 13">
              <a:extLst>
                <a:ext uri="{FF2B5EF4-FFF2-40B4-BE49-F238E27FC236}">
                  <a16:creationId xmlns:a16="http://schemas.microsoft.com/office/drawing/2014/main" id="{C47B3A2A-14F4-4ABC-A2D5-AFC9E62816AF}"/>
                </a:ext>
              </a:extLst>
            </p:cNvPr>
            <p:cNvSpPr txBox="1"/>
            <p:nvPr/>
          </p:nvSpPr>
          <p:spPr>
            <a:xfrm>
              <a:off x="2205716" y="3817024"/>
              <a:ext cx="2059389" cy="1328566"/>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الفعالة</a:t>
              </a:r>
            </a:p>
          </p:txBody>
        </p:sp>
        <p:grpSp>
          <p:nvGrpSpPr>
            <p:cNvPr id="11" name="Group 10">
              <a:extLst>
                <a:ext uri="{FF2B5EF4-FFF2-40B4-BE49-F238E27FC236}">
                  <a16:creationId xmlns:a16="http://schemas.microsoft.com/office/drawing/2014/main" id="{85B633DA-8263-D310-1B46-E03CF3373E80}"/>
                </a:ext>
              </a:extLst>
            </p:cNvPr>
            <p:cNvGrpSpPr/>
            <p:nvPr/>
          </p:nvGrpSpPr>
          <p:grpSpPr>
            <a:xfrm>
              <a:off x="1656227" y="2465334"/>
              <a:ext cx="3319241" cy="3562459"/>
              <a:chOff x="3507253" y="3012984"/>
              <a:chExt cx="1672727" cy="1795296"/>
            </a:xfrm>
          </p:grpSpPr>
          <p:sp>
            <p:nvSpPr>
              <p:cNvPr id="59" name="Shape">
                <a:extLst>
                  <a:ext uri="{FF2B5EF4-FFF2-40B4-BE49-F238E27FC236}">
                    <a16:creationId xmlns:a16="http://schemas.microsoft.com/office/drawing/2014/main" id="{70E3CDDE-2C3E-4FD7-8567-1B7D62982E55}"/>
                  </a:ext>
                </a:extLst>
              </p:cNvPr>
              <p:cNvSpPr/>
              <p:nvPr/>
            </p:nvSpPr>
            <p:spPr>
              <a:xfrm>
                <a:off x="4076371"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6</a:t>
                </a:r>
                <a:endParaRPr lang="en-US" sz="4400" dirty="0">
                  <a:solidFill>
                    <a:schemeClr val="bg1"/>
                  </a:solidFill>
                </a:endParaRPr>
              </a:p>
            </p:txBody>
          </p:sp>
          <p:sp>
            <p:nvSpPr>
              <p:cNvPr id="60" name="Shape">
                <a:extLst>
                  <a:ext uri="{FF2B5EF4-FFF2-40B4-BE49-F238E27FC236}">
                    <a16:creationId xmlns:a16="http://schemas.microsoft.com/office/drawing/2014/main" id="{511E4196-032B-4BE2-87F7-4B47046BCF54}"/>
                  </a:ext>
                </a:extLst>
              </p:cNvPr>
              <p:cNvSpPr/>
              <p:nvPr/>
            </p:nvSpPr>
            <p:spPr>
              <a:xfrm>
                <a:off x="3507253" y="3424644"/>
                <a:ext cx="1672727" cy="1383636"/>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dirty="0"/>
              </a:p>
            </p:txBody>
          </p:sp>
        </p:grpSp>
      </p:grpSp>
      <p:grpSp>
        <p:nvGrpSpPr>
          <p:cNvPr id="13" name="Group 12">
            <a:extLst>
              <a:ext uri="{FF2B5EF4-FFF2-40B4-BE49-F238E27FC236}">
                <a16:creationId xmlns:a16="http://schemas.microsoft.com/office/drawing/2014/main" id="{A8FE11BA-BD3C-CF34-1816-F19041FF6BD9}"/>
              </a:ext>
            </a:extLst>
          </p:cNvPr>
          <p:cNvGrpSpPr/>
          <p:nvPr/>
        </p:nvGrpSpPr>
        <p:grpSpPr>
          <a:xfrm>
            <a:off x="5735718" y="2431876"/>
            <a:ext cx="3319692" cy="3563364"/>
            <a:chOff x="4431645" y="2465334"/>
            <a:chExt cx="3319692" cy="3563364"/>
          </a:xfrm>
        </p:grpSpPr>
        <p:sp>
          <p:nvSpPr>
            <p:cNvPr id="64" name="TextBox 77">
              <a:extLst>
                <a:ext uri="{FF2B5EF4-FFF2-40B4-BE49-F238E27FC236}">
                  <a16:creationId xmlns:a16="http://schemas.microsoft.com/office/drawing/2014/main" id="{29E44573-3F55-43E7-82C7-8AD83FF526DC}"/>
                </a:ext>
              </a:extLst>
            </p:cNvPr>
            <p:cNvSpPr txBox="1"/>
            <p:nvPr/>
          </p:nvSpPr>
          <p:spPr>
            <a:xfrm>
              <a:off x="4993680" y="3781333"/>
              <a:ext cx="2085891" cy="873665"/>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الابتكار والإبداع</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9" name="Group 8">
              <a:extLst>
                <a:ext uri="{FF2B5EF4-FFF2-40B4-BE49-F238E27FC236}">
                  <a16:creationId xmlns:a16="http://schemas.microsoft.com/office/drawing/2014/main" id="{F6658A6E-262E-6A15-2919-52D453BE907C}"/>
                </a:ext>
              </a:extLst>
            </p:cNvPr>
            <p:cNvGrpSpPr/>
            <p:nvPr/>
          </p:nvGrpSpPr>
          <p:grpSpPr>
            <a:xfrm>
              <a:off x="4431645" y="2465334"/>
              <a:ext cx="3319692" cy="3563364"/>
              <a:chOff x="4905921" y="3012984"/>
              <a:chExt cx="1672954" cy="1795752"/>
            </a:xfrm>
          </p:grpSpPr>
          <p:sp>
            <p:nvSpPr>
              <p:cNvPr id="62" name="Shape">
                <a:extLst>
                  <a:ext uri="{FF2B5EF4-FFF2-40B4-BE49-F238E27FC236}">
                    <a16:creationId xmlns:a16="http://schemas.microsoft.com/office/drawing/2014/main" id="{5286945A-710E-4B13-B133-A8A7BE05C74B}"/>
                  </a:ext>
                </a:extLst>
              </p:cNvPr>
              <p:cNvSpPr/>
              <p:nvPr/>
            </p:nvSpPr>
            <p:spPr>
              <a:xfrm>
                <a:off x="5475153"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5</a:t>
                </a:r>
                <a:endParaRPr lang="en-US" sz="4400" dirty="0">
                  <a:solidFill>
                    <a:schemeClr val="bg1"/>
                  </a:solidFill>
                </a:endParaRPr>
              </a:p>
            </p:txBody>
          </p:sp>
          <p:sp>
            <p:nvSpPr>
              <p:cNvPr id="63" name="Shape">
                <a:extLst>
                  <a:ext uri="{FF2B5EF4-FFF2-40B4-BE49-F238E27FC236}">
                    <a16:creationId xmlns:a16="http://schemas.microsoft.com/office/drawing/2014/main" id="{4B20AE77-76AD-460F-A415-7F0BF2DCB463}"/>
                  </a:ext>
                </a:extLst>
              </p:cNvPr>
              <p:cNvSpPr/>
              <p:nvPr/>
            </p:nvSpPr>
            <p:spPr>
              <a:xfrm>
                <a:off x="4905921" y="3424644"/>
                <a:ext cx="1672954" cy="138409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grpSp>
      </p:grpSp>
      <p:grpSp>
        <p:nvGrpSpPr>
          <p:cNvPr id="28" name="Group 27">
            <a:extLst>
              <a:ext uri="{FF2B5EF4-FFF2-40B4-BE49-F238E27FC236}">
                <a16:creationId xmlns:a16="http://schemas.microsoft.com/office/drawing/2014/main" id="{CDE3D16C-4FA8-47C8-B16D-72386A5E7EA4}"/>
              </a:ext>
            </a:extLst>
          </p:cNvPr>
          <p:cNvGrpSpPr/>
          <p:nvPr/>
        </p:nvGrpSpPr>
        <p:grpSpPr>
          <a:xfrm>
            <a:off x="290774" y="2474973"/>
            <a:ext cx="3319241" cy="3562459"/>
            <a:chOff x="1656227" y="2465334"/>
            <a:chExt cx="3319241" cy="3562459"/>
          </a:xfrm>
        </p:grpSpPr>
        <p:sp>
          <p:nvSpPr>
            <p:cNvPr id="29" name="TextBox 13">
              <a:extLst>
                <a:ext uri="{FF2B5EF4-FFF2-40B4-BE49-F238E27FC236}">
                  <a16:creationId xmlns:a16="http://schemas.microsoft.com/office/drawing/2014/main" id="{6DE8E3C2-C08B-43EF-975C-8548EFA8CCDD}"/>
                </a:ext>
              </a:extLst>
            </p:cNvPr>
            <p:cNvSpPr txBox="1"/>
            <p:nvPr/>
          </p:nvSpPr>
          <p:spPr>
            <a:xfrm>
              <a:off x="2205716" y="3817024"/>
              <a:ext cx="2059389" cy="1328566"/>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 والتكيف</a:t>
              </a:r>
            </a:p>
          </p:txBody>
        </p:sp>
        <p:grpSp>
          <p:nvGrpSpPr>
            <p:cNvPr id="30" name="Group 29">
              <a:extLst>
                <a:ext uri="{FF2B5EF4-FFF2-40B4-BE49-F238E27FC236}">
                  <a16:creationId xmlns:a16="http://schemas.microsoft.com/office/drawing/2014/main" id="{7E953CB1-49E8-467C-A230-1578891519EF}"/>
                </a:ext>
              </a:extLst>
            </p:cNvPr>
            <p:cNvGrpSpPr/>
            <p:nvPr/>
          </p:nvGrpSpPr>
          <p:grpSpPr>
            <a:xfrm>
              <a:off x="1656227" y="2465334"/>
              <a:ext cx="3319241" cy="3562459"/>
              <a:chOff x="3507253" y="3012984"/>
              <a:chExt cx="1672727" cy="1795296"/>
            </a:xfrm>
          </p:grpSpPr>
          <p:sp>
            <p:nvSpPr>
              <p:cNvPr id="31" name="Shape">
                <a:extLst>
                  <a:ext uri="{FF2B5EF4-FFF2-40B4-BE49-F238E27FC236}">
                    <a16:creationId xmlns:a16="http://schemas.microsoft.com/office/drawing/2014/main" id="{701BF75F-5E1D-41BA-9EB0-31AA5DA34C9F}"/>
                  </a:ext>
                </a:extLst>
              </p:cNvPr>
              <p:cNvSpPr/>
              <p:nvPr/>
            </p:nvSpPr>
            <p:spPr>
              <a:xfrm>
                <a:off x="4076371"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7</a:t>
                </a:r>
                <a:endParaRPr lang="en-US" sz="4400" dirty="0">
                  <a:solidFill>
                    <a:schemeClr val="bg1"/>
                  </a:solidFill>
                </a:endParaRPr>
              </a:p>
            </p:txBody>
          </p:sp>
          <p:sp>
            <p:nvSpPr>
              <p:cNvPr id="32" name="Shape">
                <a:extLst>
                  <a:ext uri="{FF2B5EF4-FFF2-40B4-BE49-F238E27FC236}">
                    <a16:creationId xmlns:a16="http://schemas.microsoft.com/office/drawing/2014/main" id="{62AD7469-391A-4B8F-AF9D-5218D206FDD1}"/>
                  </a:ext>
                </a:extLst>
              </p:cNvPr>
              <p:cNvSpPr/>
              <p:nvPr/>
            </p:nvSpPr>
            <p:spPr>
              <a:xfrm>
                <a:off x="3507253" y="3424644"/>
                <a:ext cx="1672727" cy="1383636"/>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dirty="0"/>
              </a:p>
            </p:txBody>
          </p:sp>
        </p:grpSp>
      </p:grpSp>
    </p:spTree>
    <p:extLst>
      <p:ext uri="{BB962C8B-B14F-4D97-AF65-F5344CB8AC3E}">
        <p14:creationId xmlns:p14="http://schemas.microsoft.com/office/powerpoint/2010/main" val="19788846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004321" y="557058"/>
            <a:ext cx="10183357" cy="946278"/>
            <a:chOff x="740457" y="541670"/>
            <a:chExt cx="10183357" cy="946278"/>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740457" y="541670"/>
              <a:ext cx="10183357"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 الفرق بين العمل التطوعي التقليدي والعمل المؤسسي المنظم</a:t>
              </a:r>
              <a:endParaRPr lang="en-US" sz="4000" b="1" dirty="0">
                <a:solidFill>
                  <a:srgbClr val="168489"/>
                </a:solidFill>
                <a:latin typeface="Adobe Arabic" panose="02040503050201020203" pitchFamily="18" charset="-78"/>
                <a:cs typeface="Adobe Arabic" panose="02040503050201020203" pitchFamily="18" charset="-78"/>
              </a:endParaRPr>
            </a:p>
          </p:txBody>
        </p:sp>
      </p:grpSp>
      <p:graphicFrame>
        <p:nvGraphicFramePr>
          <p:cNvPr id="2" name="Table 1">
            <a:extLst>
              <a:ext uri="{FF2B5EF4-FFF2-40B4-BE49-F238E27FC236}">
                <a16:creationId xmlns:a16="http://schemas.microsoft.com/office/drawing/2014/main" id="{AEA51507-2482-483C-9064-3CD8A759A2FB}"/>
              </a:ext>
            </a:extLst>
          </p:cNvPr>
          <p:cNvGraphicFramePr>
            <a:graphicFrameLocks noGrp="1"/>
          </p:cNvGraphicFramePr>
          <p:nvPr>
            <p:extLst>
              <p:ext uri="{D42A27DB-BD31-4B8C-83A1-F6EECF244321}">
                <p14:modId xmlns:p14="http://schemas.microsoft.com/office/powerpoint/2010/main" val="1705538945"/>
              </p:ext>
            </p:extLst>
          </p:nvPr>
        </p:nvGraphicFramePr>
        <p:xfrm>
          <a:off x="468088" y="1551846"/>
          <a:ext cx="11723912" cy="5195320"/>
        </p:xfrm>
        <a:graphic>
          <a:graphicData uri="http://schemas.openxmlformats.org/drawingml/2006/table">
            <a:tbl>
              <a:tblPr rtl="1" firstRow="1" firstCol="1" bandRow="1">
                <a:tableStyleId>{5C22544A-7EE6-4342-B048-85BDC9FD1C3A}</a:tableStyleId>
              </a:tblPr>
              <a:tblGrid>
                <a:gridCol w="1698274">
                  <a:extLst>
                    <a:ext uri="{9D8B030D-6E8A-4147-A177-3AD203B41FA5}">
                      <a16:colId xmlns:a16="http://schemas.microsoft.com/office/drawing/2014/main" val="1163418313"/>
                    </a:ext>
                  </a:extLst>
                </a:gridCol>
                <a:gridCol w="4761518">
                  <a:extLst>
                    <a:ext uri="{9D8B030D-6E8A-4147-A177-3AD203B41FA5}">
                      <a16:colId xmlns:a16="http://schemas.microsoft.com/office/drawing/2014/main" val="2928054437"/>
                    </a:ext>
                  </a:extLst>
                </a:gridCol>
                <a:gridCol w="5264120">
                  <a:extLst>
                    <a:ext uri="{9D8B030D-6E8A-4147-A177-3AD203B41FA5}">
                      <a16:colId xmlns:a16="http://schemas.microsoft.com/office/drawing/2014/main" val="1160419804"/>
                    </a:ext>
                  </a:extLst>
                </a:gridCol>
              </a:tblGrid>
              <a:tr h="355893">
                <a:tc>
                  <a:txBody>
                    <a:bodyPr/>
                    <a:lstStyle/>
                    <a:p>
                      <a:pPr algn="just" rtl="1">
                        <a:lnSpc>
                          <a:spcPct val="115000"/>
                        </a:lnSpc>
                      </a:pPr>
                      <a:r>
                        <a:rPr lang="ar-SY" sz="2400">
                          <a:effectLst/>
                        </a:rPr>
                        <a:t>الجانب</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rgbClr val="168489"/>
                    </a:solidFill>
                  </a:tcPr>
                </a:tc>
                <a:tc>
                  <a:txBody>
                    <a:bodyPr/>
                    <a:lstStyle/>
                    <a:p>
                      <a:pPr algn="just" rtl="1">
                        <a:lnSpc>
                          <a:spcPct val="115000"/>
                        </a:lnSpc>
                      </a:pPr>
                      <a:r>
                        <a:rPr lang="ar-SY" sz="2400">
                          <a:effectLst/>
                        </a:rPr>
                        <a:t>العمل التطوعي التقليدي</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rgbClr val="168489"/>
                    </a:solidFill>
                  </a:tcPr>
                </a:tc>
                <a:tc>
                  <a:txBody>
                    <a:bodyPr/>
                    <a:lstStyle/>
                    <a:p>
                      <a:pPr algn="just" rtl="1">
                        <a:lnSpc>
                          <a:spcPct val="115000"/>
                        </a:lnSpc>
                      </a:pPr>
                      <a:r>
                        <a:rPr lang="ar-SY" sz="2400">
                          <a:effectLst/>
                        </a:rPr>
                        <a:t>العمل المؤسسي المنظم</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rgbClr val="168489"/>
                    </a:solidFill>
                  </a:tcPr>
                </a:tc>
                <a:extLst>
                  <a:ext uri="{0D108BD9-81ED-4DB2-BD59-A6C34878D82A}">
                    <a16:rowId xmlns:a16="http://schemas.microsoft.com/office/drawing/2014/main" val="1841351951"/>
                  </a:ext>
                </a:extLst>
              </a:tr>
              <a:tr h="355893">
                <a:tc>
                  <a:txBody>
                    <a:bodyPr/>
                    <a:lstStyle/>
                    <a:p>
                      <a:pPr algn="just" rtl="1">
                        <a:lnSpc>
                          <a:spcPct val="115000"/>
                        </a:lnSpc>
                      </a:pPr>
                      <a:r>
                        <a:rPr lang="ar-SY" sz="2400">
                          <a:effectLst/>
                        </a:rPr>
                        <a:t>الهيكلية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rgbClr val="168489"/>
                    </a:solidFill>
                  </a:tcPr>
                </a:tc>
                <a:tc>
                  <a:txBody>
                    <a:bodyPr/>
                    <a:lstStyle/>
                    <a:p>
                      <a:pPr algn="just" rtl="1">
                        <a:lnSpc>
                          <a:spcPct val="115000"/>
                        </a:lnSpc>
                      </a:pPr>
                      <a:r>
                        <a:rPr lang="ar-SY" sz="2400" dirty="0">
                          <a:effectLst/>
                        </a:rPr>
                        <a:t>غير رسمي، يعتمد على المبادرات الشخصية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tc>
                  <a:txBody>
                    <a:bodyPr/>
                    <a:lstStyle/>
                    <a:p>
                      <a:pPr algn="just" rtl="1">
                        <a:lnSpc>
                          <a:spcPct val="115000"/>
                        </a:lnSpc>
                      </a:pPr>
                      <a:r>
                        <a:rPr lang="ar-SY" sz="2400">
                          <a:effectLst/>
                        </a:rPr>
                        <a:t>منظم، يتبع هياكل إدارية واضحة وإجراءات محددة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extLst>
                  <a:ext uri="{0D108BD9-81ED-4DB2-BD59-A6C34878D82A}">
                    <a16:rowId xmlns:a16="http://schemas.microsoft.com/office/drawing/2014/main" val="3517761650"/>
                  </a:ext>
                </a:extLst>
              </a:tr>
              <a:tr h="743182">
                <a:tc>
                  <a:txBody>
                    <a:bodyPr/>
                    <a:lstStyle/>
                    <a:p>
                      <a:pPr algn="just" rtl="1">
                        <a:lnSpc>
                          <a:spcPct val="115000"/>
                        </a:lnSpc>
                      </a:pPr>
                      <a:r>
                        <a:rPr lang="ar-SY" sz="2400">
                          <a:effectLst/>
                        </a:rPr>
                        <a:t>الاستدامة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rgbClr val="168489"/>
                    </a:solidFill>
                  </a:tcPr>
                </a:tc>
                <a:tc>
                  <a:txBody>
                    <a:bodyPr/>
                    <a:lstStyle/>
                    <a:p>
                      <a:pPr algn="just" rtl="1">
                        <a:lnSpc>
                          <a:spcPct val="115000"/>
                        </a:lnSpc>
                      </a:pPr>
                      <a:r>
                        <a:rPr lang="ar-SY" sz="2400">
                          <a:effectLst/>
                        </a:rPr>
                        <a:t>غير مضمونة، يعتمد على جهود فردية أو موسمية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tc>
                  <a:txBody>
                    <a:bodyPr/>
                    <a:lstStyle/>
                    <a:p>
                      <a:pPr algn="just" rtl="1">
                        <a:lnSpc>
                          <a:spcPct val="115000"/>
                        </a:lnSpc>
                      </a:pPr>
                      <a:r>
                        <a:rPr lang="ar-SY" sz="2400">
                          <a:effectLst/>
                        </a:rPr>
                        <a:t>مستدام، مع خطط واستراتيجيات واضحة لضمان استمرار البرامج</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extLst>
                  <a:ext uri="{0D108BD9-81ED-4DB2-BD59-A6C34878D82A}">
                    <a16:rowId xmlns:a16="http://schemas.microsoft.com/office/drawing/2014/main" val="1505956388"/>
                  </a:ext>
                </a:extLst>
              </a:tr>
              <a:tr h="355893">
                <a:tc>
                  <a:txBody>
                    <a:bodyPr/>
                    <a:lstStyle/>
                    <a:p>
                      <a:pPr algn="just" rtl="1">
                        <a:lnSpc>
                          <a:spcPct val="115000"/>
                        </a:lnSpc>
                      </a:pPr>
                      <a:r>
                        <a:rPr lang="ar-SY" sz="2400">
                          <a:effectLst/>
                        </a:rPr>
                        <a:t>الموارد</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rgbClr val="168489"/>
                    </a:solidFill>
                  </a:tcPr>
                </a:tc>
                <a:tc>
                  <a:txBody>
                    <a:bodyPr/>
                    <a:lstStyle/>
                    <a:p>
                      <a:pPr algn="just" rtl="1">
                        <a:lnSpc>
                          <a:spcPct val="115000"/>
                        </a:lnSpc>
                      </a:pPr>
                      <a:r>
                        <a:rPr lang="ar-SY" sz="2400">
                          <a:effectLst/>
                        </a:rPr>
                        <a:t>محدود، وغالبًا يعتمد على تبرعات عشوائية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tc>
                  <a:txBody>
                    <a:bodyPr/>
                    <a:lstStyle/>
                    <a:p>
                      <a:pPr algn="just" rtl="1">
                        <a:lnSpc>
                          <a:spcPct val="115000"/>
                        </a:lnSpc>
                      </a:pPr>
                      <a:r>
                        <a:rPr lang="ar-SY" sz="2400">
                          <a:effectLst/>
                        </a:rPr>
                        <a:t>موجه ومدروس، مع إدارة فعالة للتمويل والموارد</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extLst>
                  <a:ext uri="{0D108BD9-81ED-4DB2-BD59-A6C34878D82A}">
                    <a16:rowId xmlns:a16="http://schemas.microsoft.com/office/drawing/2014/main" val="2295967728"/>
                  </a:ext>
                </a:extLst>
              </a:tr>
              <a:tr h="743182">
                <a:tc>
                  <a:txBody>
                    <a:bodyPr/>
                    <a:lstStyle/>
                    <a:p>
                      <a:pPr algn="just" rtl="1">
                        <a:lnSpc>
                          <a:spcPct val="115000"/>
                        </a:lnSpc>
                      </a:pPr>
                      <a:r>
                        <a:rPr lang="ar-SY" sz="2400">
                          <a:effectLst/>
                        </a:rPr>
                        <a:t>الأداء والتقييم</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rgbClr val="168489"/>
                    </a:solidFill>
                  </a:tcPr>
                </a:tc>
                <a:tc>
                  <a:txBody>
                    <a:bodyPr/>
                    <a:lstStyle/>
                    <a:p>
                      <a:pPr algn="just" rtl="1">
                        <a:lnSpc>
                          <a:spcPct val="115000"/>
                        </a:lnSpc>
                      </a:pPr>
                      <a:r>
                        <a:rPr lang="ar-SY" sz="2400" dirty="0">
                          <a:effectLst/>
                        </a:rPr>
                        <a:t>غير قياسي، يصعب تتبع النتائج بدقة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tc>
                  <a:txBody>
                    <a:bodyPr/>
                    <a:lstStyle/>
                    <a:p>
                      <a:pPr algn="just" rtl="1">
                        <a:lnSpc>
                          <a:spcPct val="115000"/>
                        </a:lnSpc>
                      </a:pPr>
                      <a:r>
                        <a:rPr lang="ar-SY" sz="2400">
                          <a:effectLst/>
                        </a:rPr>
                        <a:t>قياسي، يتم قياس الأداء عبر مؤشرات واضحة وتقارير دورية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extLst>
                  <a:ext uri="{0D108BD9-81ED-4DB2-BD59-A6C34878D82A}">
                    <a16:rowId xmlns:a16="http://schemas.microsoft.com/office/drawing/2014/main" val="3798044295"/>
                  </a:ext>
                </a:extLst>
              </a:tr>
              <a:tr h="743182">
                <a:tc>
                  <a:txBody>
                    <a:bodyPr/>
                    <a:lstStyle/>
                    <a:p>
                      <a:pPr algn="just" rtl="1">
                        <a:lnSpc>
                          <a:spcPct val="115000"/>
                        </a:lnSpc>
                      </a:pPr>
                      <a:r>
                        <a:rPr lang="ar-SY" sz="2400">
                          <a:effectLst/>
                        </a:rPr>
                        <a:t>الأهداف</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rgbClr val="168489"/>
                    </a:solidFill>
                  </a:tcPr>
                </a:tc>
                <a:tc>
                  <a:txBody>
                    <a:bodyPr/>
                    <a:lstStyle/>
                    <a:p>
                      <a:pPr algn="just" rtl="1">
                        <a:lnSpc>
                          <a:spcPct val="115000"/>
                        </a:lnSpc>
                      </a:pPr>
                      <a:r>
                        <a:rPr lang="ar-SY" sz="2400">
                          <a:effectLst/>
                        </a:rPr>
                        <a:t>غالبًا عشوائية أو موسمية، وليست استراتيجية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tc>
                  <a:txBody>
                    <a:bodyPr/>
                    <a:lstStyle/>
                    <a:p>
                      <a:pPr algn="just" rtl="1">
                        <a:lnSpc>
                          <a:spcPct val="115000"/>
                        </a:lnSpc>
                      </a:pPr>
                      <a:r>
                        <a:rPr lang="ar-SY" sz="2400">
                          <a:effectLst/>
                        </a:rPr>
                        <a:t>واضحة، طويلة الأمد، مرتبطة بالأهداف التنموية الوطنية أو المحلية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extLst>
                  <a:ext uri="{0D108BD9-81ED-4DB2-BD59-A6C34878D82A}">
                    <a16:rowId xmlns:a16="http://schemas.microsoft.com/office/drawing/2014/main" val="3017290185"/>
                  </a:ext>
                </a:extLst>
              </a:tr>
              <a:tr h="743182">
                <a:tc>
                  <a:txBody>
                    <a:bodyPr/>
                    <a:lstStyle/>
                    <a:p>
                      <a:pPr algn="just" rtl="1">
                        <a:lnSpc>
                          <a:spcPct val="115000"/>
                        </a:lnSpc>
                      </a:pPr>
                      <a:r>
                        <a:rPr lang="ar-SY" sz="2400">
                          <a:effectLst/>
                        </a:rPr>
                        <a:t>العمليات</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rgbClr val="168489"/>
                    </a:solidFill>
                  </a:tcPr>
                </a:tc>
                <a:tc>
                  <a:txBody>
                    <a:bodyPr/>
                    <a:lstStyle/>
                    <a:p>
                      <a:pPr algn="just" rtl="1">
                        <a:lnSpc>
                          <a:spcPct val="115000"/>
                        </a:lnSpc>
                      </a:pPr>
                      <a:r>
                        <a:rPr lang="ar-SY" sz="2400">
                          <a:effectLst/>
                        </a:rPr>
                        <a:t>عشوائية، بدون عمليات موثقة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tc>
                  <a:txBody>
                    <a:bodyPr/>
                    <a:lstStyle/>
                    <a:p>
                      <a:pPr algn="just" rtl="1">
                        <a:lnSpc>
                          <a:spcPct val="115000"/>
                        </a:lnSpc>
                      </a:pPr>
                      <a:r>
                        <a:rPr lang="ar-SY" sz="2400">
                          <a:effectLst/>
                        </a:rPr>
                        <a:t>منظمة، تعتمد على إجراءات وسياسات وإرشادات واضحة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extLst>
                  <a:ext uri="{0D108BD9-81ED-4DB2-BD59-A6C34878D82A}">
                    <a16:rowId xmlns:a16="http://schemas.microsoft.com/office/drawing/2014/main" val="1882987593"/>
                  </a:ext>
                </a:extLst>
              </a:tr>
              <a:tr h="743182">
                <a:tc>
                  <a:txBody>
                    <a:bodyPr/>
                    <a:lstStyle/>
                    <a:p>
                      <a:pPr algn="just" rtl="1">
                        <a:lnSpc>
                          <a:spcPct val="115000"/>
                        </a:lnSpc>
                      </a:pPr>
                      <a:r>
                        <a:rPr lang="ar-SY" sz="2400">
                          <a:effectLst/>
                        </a:rPr>
                        <a:t>الابتكار والتطوير</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rgbClr val="168489"/>
                    </a:solidFill>
                  </a:tcPr>
                </a:tc>
                <a:tc>
                  <a:txBody>
                    <a:bodyPr/>
                    <a:lstStyle/>
                    <a:p>
                      <a:pPr algn="just" rtl="1">
                        <a:lnSpc>
                          <a:spcPct val="115000"/>
                        </a:lnSpc>
                      </a:pPr>
                      <a:r>
                        <a:rPr lang="ar-SY" sz="2400">
                          <a:effectLst/>
                        </a:rPr>
                        <a:t>محدود، يعتمد على مبادرات فردية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tc>
                  <a:txBody>
                    <a:bodyPr/>
                    <a:lstStyle/>
                    <a:p>
                      <a:pPr algn="just" rtl="1">
                        <a:lnSpc>
                          <a:spcPct val="115000"/>
                        </a:lnSpc>
                      </a:pPr>
                      <a:r>
                        <a:rPr lang="ar-SY" sz="2400" dirty="0">
                          <a:effectLst/>
                        </a:rPr>
                        <a:t>مستمر ومنهجي، يعزز من تبني التقنيات والأساليب الحديثة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4993" marR="54993" marT="0" marB="0">
                    <a:solidFill>
                      <a:schemeClr val="bg1"/>
                    </a:solidFill>
                  </a:tcPr>
                </a:tc>
                <a:extLst>
                  <a:ext uri="{0D108BD9-81ED-4DB2-BD59-A6C34878D82A}">
                    <a16:rowId xmlns:a16="http://schemas.microsoft.com/office/drawing/2014/main" val="3986786786"/>
                  </a:ext>
                </a:extLst>
              </a:tr>
            </a:tbl>
          </a:graphicData>
        </a:graphic>
      </p:graphicFrame>
    </p:spTree>
    <p:extLst>
      <p:ext uri="{BB962C8B-B14F-4D97-AF65-F5344CB8AC3E}">
        <p14:creationId xmlns:p14="http://schemas.microsoft.com/office/powerpoint/2010/main" val="13978354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521734" y="822511"/>
            <a:ext cx="9148531" cy="1015076"/>
            <a:chOff x="2698136" y="472872"/>
            <a:chExt cx="6957150" cy="1015076"/>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852427" y="472872"/>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دور الجودة في تعظيم الأثر المجتمعي</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2" name="TextBox 31">
            <a:extLst>
              <a:ext uri="{FF2B5EF4-FFF2-40B4-BE49-F238E27FC236}">
                <a16:creationId xmlns:a16="http://schemas.microsoft.com/office/drawing/2014/main" id="{B34859CB-8900-4E4A-BD2A-6E3BA7750EDD}"/>
              </a:ext>
            </a:extLst>
          </p:cNvPr>
          <p:cNvSpPr txBox="1"/>
          <p:nvPr/>
        </p:nvSpPr>
        <p:spPr>
          <a:xfrm>
            <a:off x="6096000" y="2397948"/>
            <a:ext cx="5492620" cy="3455754"/>
          </a:xfrm>
          <a:prstGeom prst="rect">
            <a:avLst/>
          </a:prstGeom>
          <a:noFill/>
        </p:spPr>
        <p:txBody>
          <a:bodyPr wrap="square">
            <a:spAutoFit/>
          </a:bodyPr>
          <a:lstStyle/>
          <a:p>
            <a:pPr algn="just" rtl="1">
              <a:lnSpc>
                <a:spcPct val="115000"/>
              </a:lnSpc>
            </a:pPr>
            <a:r>
              <a:rPr lang="ar-SY" sz="2400" dirty="0">
                <a:solidFill>
                  <a:srgbClr val="168489"/>
                </a:solidFill>
                <a:effectLst/>
                <a:latin typeface="Times New Roman" panose="02020603050405020304" pitchFamily="18" charset="0"/>
                <a:ea typeface="Calibri" panose="020F0502020204030204" pitchFamily="34" charset="0"/>
                <a:cs typeface="Arial" panose="020B0604020202020204" pitchFamily="34" charset="0"/>
              </a:rPr>
              <a:t>طرق تأثير الجودة على المجتمع</a:t>
            </a:r>
          </a:p>
          <a:p>
            <a:pPr marL="457200" indent="-457200" algn="just" rtl="1">
              <a:lnSpc>
                <a:spcPct val="115000"/>
              </a:lnSpc>
              <a:buFont typeface="+mj-lt"/>
              <a:buAutoNum type="arabicPeriod"/>
            </a:pPr>
            <a:r>
              <a:rPr lang="ar-SY" sz="24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تحقيق نتائج ملموسة</a:t>
            </a:r>
            <a:endParaRPr lang="ar-SY" sz="2400" dirty="0">
              <a:solidFill>
                <a:srgbClr val="168489"/>
              </a:solidFill>
              <a:latin typeface="Times New Roman" panose="02020603050405020304" pitchFamily="18" charset="0"/>
              <a:ea typeface="Calibri" panose="020F0502020204030204" pitchFamily="34" charset="0"/>
              <a:cs typeface="Arial" panose="020B0604020202020204" pitchFamily="34" charset="0"/>
            </a:endParaRPr>
          </a:p>
          <a:p>
            <a:pPr marL="457200" indent="-457200" algn="just" rtl="1">
              <a:lnSpc>
                <a:spcPct val="115000"/>
              </a:lnSpc>
              <a:buFont typeface="+mj-lt"/>
              <a:buAutoNum type="arabicPeriod"/>
            </a:pPr>
            <a:r>
              <a:rPr lang="ar-SY" sz="24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توسيع نطاق الأثر</a:t>
            </a:r>
            <a:endParaRPr lang="ar-SY" sz="2400" dirty="0">
              <a:solidFill>
                <a:srgbClr val="168489"/>
              </a:solidFill>
              <a:effectLst/>
              <a:latin typeface="Times New Roman" panose="02020603050405020304" pitchFamily="18" charset="0"/>
              <a:ea typeface="Calibri" panose="020F0502020204030204" pitchFamily="34" charset="0"/>
              <a:cs typeface="Arial" panose="020B0604020202020204" pitchFamily="34" charset="0"/>
            </a:endParaRPr>
          </a:p>
          <a:p>
            <a:pPr marL="457200" indent="-457200" algn="just" rtl="1">
              <a:lnSpc>
                <a:spcPct val="115000"/>
              </a:lnSpc>
              <a:buFont typeface="+mj-lt"/>
              <a:buAutoNum type="arabicPeriod"/>
            </a:pPr>
            <a:r>
              <a:rPr lang="ar-SY" sz="24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الثقة والشراكات</a:t>
            </a:r>
            <a:endParaRPr lang="ar-SY" sz="2400" dirty="0">
              <a:solidFill>
                <a:srgbClr val="168489"/>
              </a:solidFill>
              <a:latin typeface="Times New Roman" panose="02020603050405020304" pitchFamily="18" charset="0"/>
              <a:ea typeface="Calibri" panose="020F0502020204030204" pitchFamily="34" charset="0"/>
              <a:cs typeface="Arial" panose="020B0604020202020204" pitchFamily="34" charset="0"/>
            </a:endParaRPr>
          </a:p>
          <a:p>
            <a:pPr marL="457200" indent="-457200" algn="just" rtl="1">
              <a:lnSpc>
                <a:spcPct val="115000"/>
              </a:lnSpc>
              <a:buFont typeface="+mj-lt"/>
              <a:buAutoNum type="arabicPeriod"/>
            </a:pPr>
            <a:r>
              <a:rPr lang="ar-SY" sz="24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الابتكار المستمر</a:t>
            </a:r>
            <a:endParaRPr lang="ar-SY" sz="2400" dirty="0">
              <a:solidFill>
                <a:srgbClr val="168489"/>
              </a:solidFill>
              <a:effectLst/>
              <a:latin typeface="Times New Roman" panose="02020603050405020304" pitchFamily="18" charset="0"/>
              <a:ea typeface="Calibri" panose="020F0502020204030204" pitchFamily="34" charset="0"/>
              <a:cs typeface="Arial" panose="020B0604020202020204" pitchFamily="34" charset="0"/>
            </a:endParaRPr>
          </a:p>
          <a:p>
            <a:pPr marL="457200" indent="-457200" algn="just" rtl="1">
              <a:lnSpc>
                <a:spcPct val="115000"/>
              </a:lnSpc>
              <a:buFont typeface="+mj-lt"/>
              <a:buAutoNum type="arabicPeriod"/>
            </a:pPr>
            <a:r>
              <a:rPr lang="ar-SY" sz="24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إدارة الموارد بشكل فعال</a:t>
            </a:r>
            <a:endParaRPr lang="ar-SY" sz="2400" dirty="0">
              <a:solidFill>
                <a:srgbClr val="168489"/>
              </a:solidFill>
              <a:latin typeface="Times New Roman" panose="02020603050405020304" pitchFamily="18" charset="0"/>
              <a:ea typeface="Calibri" panose="020F0502020204030204" pitchFamily="34" charset="0"/>
              <a:cs typeface="Arial" panose="020B0604020202020204" pitchFamily="34" charset="0"/>
            </a:endParaRPr>
          </a:p>
          <a:p>
            <a:pPr marL="457200" indent="-457200" algn="just" rtl="1">
              <a:lnSpc>
                <a:spcPct val="115000"/>
              </a:lnSpc>
              <a:buFont typeface="+mj-lt"/>
              <a:buAutoNum type="arabicPeriod"/>
            </a:pPr>
            <a:r>
              <a:rPr lang="ar-SY" sz="24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تطوير القدرات والموارد البشرية</a:t>
            </a:r>
            <a:endParaRPr lang="ar-SY" sz="2400" dirty="0">
              <a:solidFill>
                <a:srgbClr val="168489"/>
              </a:solidFill>
              <a:effectLst/>
              <a:latin typeface="Times New Roman" panose="02020603050405020304" pitchFamily="18" charset="0"/>
              <a:ea typeface="Calibri" panose="020F0502020204030204" pitchFamily="34" charset="0"/>
              <a:cs typeface="Arial" panose="020B0604020202020204" pitchFamily="34" charset="0"/>
            </a:endParaRPr>
          </a:p>
          <a:p>
            <a:pPr marL="457200" indent="-457200" algn="just" rtl="1">
              <a:lnSpc>
                <a:spcPct val="115000"/>
              </a:lnSpc>
              <a:buFont typeface="+mj-lt"/>
              <a:buAutoNum type="arabicPeriod"/>
            </a:pPr>
            <a:r>
              <a:rPr lang="ar-SY" sz="24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الاستدامة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9" name="Picture 8">
            <a:extLst>
              <a:ext uri="{FF2B5EF4-FFF2-40B4-BE49-F238E27FC236}">
                <a16:creationId xmlns:a16="http://schemas.microsoft.com/office/drawing/2014/main" id="{41A2CFB7-CF0A-498E-8380-E3F00ECF8AD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3380" y="1593392"/>
            <a:ext cx="4760167" cy="4760167"/>
          </a:xfrm>
          <a:prstGeom prst="rect">
            <a:avLst/>
          </a:prstGeom>
        </p:spPr>
      </p:pic>
    </p:spTree>
    <p:extLst>
      <p:ext uri="{BB962C8B-B14F-4D97-AF65-F5344CB8AC3E}">
        <p14:creationId xmlns:p14="http://schemas.microsoft.com/office/powerpoint/2010/main" val="29583959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265876" y="1824165"/>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367485"/>
            <a:ext cx="7132440" cy="808619"/>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التعاون والتنسيق بين الجمعيات</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064385"/>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مفهوم التعاون والتنسيق في العمل التطوعي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3927486"/>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لماذا تحتاج الجمعيات إلى التنسيق والشراكات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720375"/>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إيجابيات التعاون وأثره على كفاءة الأداء</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416629" y="5424066"/>
            <a:ext cx="8883805" cy="609600"/>
            <a:chOff x="2416629" y="3429000"/>
            <a:chExt cx="8883805"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416629" y="3439872"/>
              <a:ext cx="7647534"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تحديات العمل الفردي ومخاطره</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30" name="Group 29">
            <a:extLst>
              <a:ext uri="{FF2B5EF4-FFF2-40B4-BE49-F238E27FC236}">
                <a16:creationId xmlns:a16="http://schemas.microsoft.com/office/drawing/2014/main" id="{8DBED879-F0EB-40A1-8F95-12495A5FA419}"/>
              </a:ext>
            </a:extLst>
          </p:cNvPr>
          <p:cNvGrpSpPr/>
          <p:nvPr/>
        </p:nvGrpSpPr>
        <p:grpSpPr>
          <a:xfrm>
            <a:off x="2416629" y="6167514"/>
            <a:ext cx="8883805" cy="609600"/>
            <a:chOff x="2416629" y="3429000"/>
            <a:chExt cx="8883805" cy="609600"/>
          </a:xfrm>
        </p:grpSpPr>
        <p:grpSp>
          <p:nvGrpSpPr>
            <p:cNvPr id="31" name="Group 30">
              <a:extLst>
                <a:ext uri="{FF2B5EF4-FFF2-40B4-BE49-F238E27FC236}">
                  <a16:creationId xmlns:a16="http://schemas.microsoft.com/office/drawing/2014/main" id="{7AD4CBB7-AEAE-414A-B882-7FA7896E0C8E}"/>
                </a:ext>
              </a:extLst>
            </p:cNvPr>
            <p:cNvGrpSpPr/>
            <p:nvPr/>
          </p:nvGrpSpPr>
          <p:grpSpPr>
            <a:xfrm>
              <a:off x="10339189" y="3429000"/>
              <a:ext cx="961245" cy="609600"/>
              <a:chOff x="9411453" y="3343594"/>
              <a:chExt cx="961245" cy="609600"/>
            </a:xfrm>
          </p:grpSpPr>
          <p:pic>
            <p:nvPicPr>
              <p:cNvPr id="33" name="Picture 4" descr="Goal ">
                <a:extLst>
                  <a:ext uri="{FF2B5EF4-FFF2-40B4-BE49-F238E27FC236}">
                    <a16:creationId xmlns:a16="http://schemas.microsoft.com/office/drawing/2014/main" id="{EAD65783-8270-4FDB-A9A2-5FB90329241A}"/>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a:extLst>
                  <a:ext uri="{FF2B5EF4-FFF2-40B4-BE49-F238E27FC236}">
                    <a16:creationId xmlns:a16="http://schemas.microsoft.com/office/drawing/2014/main" id="{B48CA7FE-69F0-40B2-8A0F-8A47F9115195}"/>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32" name="TextBox 31">
              <a:extLst>
                <a:ext uri="{FF2B5EF4-FFF2-40B4-BE49-F238E27FC236}">
                  <a16:creationId xmlns:a16="http://schemas.microsoft.com/office/drawing/2014/main" id="{8AB87DFA-1EF1-4FDE-9FAC-26100ED68047}"/>
                </a:ext>
              </a:extLst>
            </p:cNvPr>
            <p:cNvSpPr txBox="1"/>
            <p:nvPr/>
          </p:nvSpPr>
          <p:spPr>
            <a:xfrm>
              <a:off x="2416629" y="3439872"/>
              <a:ext cx="7647534"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ورشة عمل</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038188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405983" y="719935"/>
            <a:ext cx="10431624"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مفهوم التعاون والتنسيق في العمل التطوعي</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30" name="Group 29">
            <a:extLst>
              <a:ext uri="{FF2B5EF4-FFF2-40B4-BE49-F238E27FC236}">
                <a16:creationId xmlns:a16="http://schemas.microsoft.com/office/drawing/2014/main" id="{A5A98BC1-2A95-4869-A934-F1934D2A7D64}"/>
              </a:ext>
            </a:extLst>
          </p:cNvPr>
          <p:cNvGrpSpPr/>
          <p:nvPr/>
        </p:nvGrpSpPr>
        <p:grpSpPr>
          <a:xfrm>
            <a:off x="2136755" y="2262293"/>
            <a:ext cx="8499311" cy="3511974"/>
            <a:chOff x="1595952" y="557024"/>
            <a:chExt cx="5669453" cy="2352661"/>
          </a:xfrm>
        </p:grpSpPr>
        <p:sp>
          <p:nvSpPr>
            <p:cNvPr id="31" name="Rectangle: Rounded Corners 30">
              <a:extLst>
                <a:ext uri="{FF2B5EF4-FFF2-40B4-BE49-F238E27FC236}">
                  <a16:creationId xmlns:a16="http://schemas.microsoft.com/office/drawing/2014/main" id="{D96CB547-EF39-46D6-A017-1B77366D215E}"/>
                </a:ext>
              </a:extLst>
            </p:cNvPr>
            <p:cNvSpPr/>
            <p:nvPr/>
          </p:nvSpPr>
          <p:spPr>
            <a:xfrm rot="16200000">
              <a:off x="5357329" y="-229756"/>
              <a:ext cx="1111659" cy="2687402"/>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32" name="Oval 31">
              <a:extLst>
                <a:ext uri="{FF2B5EF4-FFF2-40B4-BE49-F238E27FC236}">
                  <a16:creationId xmlns:a16="http://schemas.microsoft.com/office/drawing/2014/main" id="{B599B70D-D7F1-4163-9B8F-740894BE5593}"/>
                </a:ext>
              </a:extLst>
            </p:cNvPr>
            <p:cNvSpPr>
              <a:spLocks noChangeAspect="1"/>
            </p:cNvSpPr>
            <p:nvPr/>
          </p:nvSpPr>
          <p:spPr>
            <a:xfrm>
              <a:off x="6448193" y="739691"/>
              <a:ext cx="748983" cy="748959"/>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TextBox 197">
              <a:extLst>
                <a:ext uri="{FF2B5EF4-FFF2-40B4-BE49-F238E27FC236}">
                  <a16:creationId xmlns:a16="http://schemas.microsoft.com/office/drawing/2014/main" id="{930108E9-F2CE-4899-B857-72624F00F640}"/>
                </a:ext>
              </a:extLst>
            </p:cNvPr>
            <p:cNvSpPr txBox="1"/>
            <p:nvPr/>
          </p:nvSpPr>
          <p:spPr>
            <a:xfrm>
              <a:off x="4618254" y="735731"/>
              <a:ext cx="1989202" cy="933877"/>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التعاون في العمل التطوعي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Rectangle: Rounded Corners 33">
              <a:extLst>
                <a:ext uri="{FF2B5EF4-FFF2-40B4-BE49-F238E27FC236}">
                  <a16:creationId xmlns:a16="http://schemas.microsoft.com/office/drawing/2014/main" id="{591F88B8-4A9E-4C18-BA19-4562D2FBDBC0}"/>
                </a:ext>
              </a:extLst>
            </p:cNvPr>
            <p:cNvSpPr/>
            <p:nvPr/>
          </p:nvSpPr>
          <p:spPr>
            <a:xfrm rot="16200000">
              <a:off x="5365875" y="1010155"/>
              <a:ext cx="1111659" cy="2687401"/>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35" name="Oval 34">
              <a:extLst>
                <a:ext uri="{FF2B5EF4-FFF2-40B4-BE49-F238E27FC236}">
                  <a16:creationId xmlns:a16="http://schemas.microsoft.com/office/drawing/2014/main" id="{0A30B091-AC19-4EE6-A70A-77DDC6711F83}"/>
                </a:ext>
              </a:extLst>
            </p:cNvPr>
            <p:cNvSpPr>
              <a:spLocks noChangeAspect="1"/>
            </p:cNvSpPr>
            <p:nvPr/>
          </p:nvSpPr>
          <p:spPr>
            <a:xfrm>
              <a:off x="6456738" y="1979602"/>
              <a:ext cx="748984" cy="748959"/>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TextBox 197">
              <a:extLst>
                <a:ext uri="{FF2B5EF4-FFF2-40B4-BE49-F238E27FC236}">
                  <a16:creationId xmlns:a16="http://schemas.microsoft.com/office/drawing/2014/main" id="{7990036E-ED1E-43EA-9C22-68077CE16D7E}"/>
                </a:ext>
              </a:extLst>
            </p:cNvPr>
            <p:cNvSpPr txBox="1"/>
            <p:nvPr/>
          </p:nvSpPr>
          <p:spPr>
            <a:xfrm>
              <a:off x="4618598" y="1999562"/>
              <a:ext cx="1863748" cy="910035"/>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الهدف الأساسي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Rectangle: Rounded Corners 36">
              <a:extLst>
                <a:ext uri="{FF2B5EF4-FFF2-40B4-BE49-F238E27FC236}">
                  <a16:creationId xmlns:a16="http://schemas.microsoft.com/office/drawing/2014/main" id="{D0EAB961-6390-4210-9790-30417376EEED}"/>
                </a:ext>
              </a:extLst>
            </p:cNvPr>
            <p:cNvSpPr/>
            <p:nvPr/>
          </p:nvSpPr>
          <p:spPr>
            <a:xfrm rot="16200000">
              <a:off x="2383823" y="-230847"/>
              <a:ext cx="1111659" cy="2687402"/>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38" name="Oval 37">
              <a:extLst>
                <a:ext uri="{FF2B5EF4-FFF2-40B4-BE49-F238E27FC236}">
                  <a16:creationId xmlns:a16="http://schemas.microsoft.com/office/drawing/2014/main" id="{9BF5ECCA-21B0-4017-9372-C04277BD6BEB}"/>
                </a:ext>
              </a:extLst>
            </p:cNvPr>
            <p:cNvSpPr>
              <a:spLocks noChangeAspect="1"/>
            </p:cNvSpPr>
            <p:nvPr/>
          </p:nvSpPr>
          <p:spPr>
            <a:xfrm>
              <a:off x="3474687" y="738598"/>
              <a:ext cx="748983" cy="748960"/>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TextBox 197">
              <a:extLst>
                <a:ext uri="{FF2B5EF4-FFF2-40B4-BE49-F238E27FC236}">
                  <a16:creationId xmlns:a16="http://schemas.microsoft.com/office/drawing/2014/main" id="{AA4D5788-11F9-4D55-B751-577DD1A211F3}"/>
                </a:ext>
              </a:extLst>
            </p:cNvPr>
            <p:cNvSpPr txBox="1"/>
            <p:nvPr/>
          </p:nvSpPr>
          <p:spPr>
            <a:xfrm>
              <a:off x="1657933" y="739662"/>
              <a:ext cx="1908815" cy="1083236"/>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الهدف الأساسي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Rectangle: Rounded Corners 39">
              <a:extLst>
                <a:ext uri="{FF2B5EF4-FFF2-40B4-BE49-F238E27FC236}">
                  <a16:creationId xmlns:a16="http://schemas.microsoft.com/office/drawing/2014/main" id="{3F0543FD-D5AA-471A-9E68-837E85297A67}"/>
                </a:ext>
              </a:extLst>
            </p:cNvPr>
            <p:cNvSpPr/>
            <p:nvPr/>
          </p:nvSpPr>
          <p:spPr>
            <a:xfrm rot="16200000">
              <a:off x="2383856" y="1008988"/>
              <a:ext cx="1111659" cy="2687401"/>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41" name="Oval 40">
              <a:extLst>
                <a:ext uri="{FF2B5EF4-FFF2-40B4-BE49-F238E27FC236}">
                  <a16:creationId xmlns:a16="http://schemas.microsoft.com/office/drawing/2014/main" id="{219F69F4-4DA4-43DA-9CF2-068B85E9D983}"/>
                </a:ext>
              </a:extLst>
            </p:cNvPr>
            <p:cNvSpPr>
              <a:spLocks noChangeAspect="1"/>
            </p:cNvSpPr>
            <p:nvPr/>
          </p:nvSpPr>
          <p:spPr>
            <a:xfrm>
              <a:off x="3474720" y="1978434"/>
              <a:ext cx="748983" cy="748959"/>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TextBox 197">
              <a:extLst>
                <a:ext uri="{FF2B5EF4-FFF2-40B4-BE49-F238E27FC236}">
                  <a16:creationId xmlns:a16="http://schemas.microsoft.com/office/drawing/2014/main" id="{E8F50FCD-E04A-444E-BAB9-D875F8930183}"/>
                </a:ext>
              </a:extLst>
            </p:cNvPr>
            <p:cNvSpPr txBox="1"/>
            <p:nvPr/>
          </p:nvSpPr>
          <p:spPr>
            <a:xfrm>
              <a:off x="1795648" y="1999029"/>
              <a:ext cx="1678970" cy="846030"/>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أمثلة على التعاون</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2212999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EF4BAD6-DC5F-4B0C-8BD0-FCF8B4B52B53}"/>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id="{514DA742-FF2D-4804-8136-1D89BEC85556}"/>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36CB0140-C8BE-47BB-931C-D9A2B3C337D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id="{40BD280B-C78D-4E01-AFFD-6112D021BC91}"/>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9AEBF521-FD97-4706-A4A3-72AD76A03C9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6220B82A-D55E-4052-8410-AE404347088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AA0B4083-F552-4439-8839-34732E5C67B6}"/>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326AABA1-3FB0-4D43-A13E-0A2955B90D1D}"/>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6A18987D-CA77-4CF6-8E88-A327A014275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B47F638B-AAAC-4C1B-9D84-8F81B35797E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A21908A1-EEE5-4343-B539-3514A988D264}"/>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A5F8749A-D129-48B5-A736-D18D78C8FBF5}"/>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البرنامج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C7DC8A5E-2883-4B3B-9A83-D3F4864885D3}"/>
              </a:ext>
            </a:extLst>
          </p:cNvPr>
          <p:cNvSpPr txBox="1"/>
          <p:nvPr/>
        </p:nvSpPr>
        <p:spPr>
          <a:xfrm>
            <a:off x="0" y="1566712"/>
            <a:ext cx="8606972" cy="5131661"/>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	تقدم هذه الدورة التدريبية فرصة فريدة لتطوير المهارات والمعارف الأساسية في مجالات إدارة المشاريع والتخطيط الاستراتيجي والقيادة الفعالة. تهدف الدورة إلى تزويد المشاركين بالأدوات والتقنيات الحديثة التي تساعدهم على تخطيط وتنفيذ المشاريع بكفاءة، وتحقيق الأهداف المحددة بطريقة منهجية ومنظمة. من خلال محتوى غني وتفاعلي، سيتمكن المشاركون من فهم مفاهيم إدارة الوقت، وإدارة المخاطر،</a:t>
            </a:r>
            <a:endParaRPr lang="en-US" dirty="0"/>
          </a:p>
        </p:txBody>
      </p:sp>
      <p:pic>
        <p:nvPicPr>
          <p:cNvPr id="3076" name="Picture 4" descr="View details Vector Icons free download in SVG, PNG Format">
            <a:extLst>
              <a:ext uri="{FF2B5EF4-FFF2-40B4-BE49-F238E27FC236}">
                <a16:creationId xmlns:a16="http://schemas.microsoft.com/office/drawing/2014/main" id="{C71FCC1E-D51D-C560-8304-187A45DEFD54}"/>
              </a:ext>
            </a:extLst>
          </p:cNvPr>
          <p:cNvPicPr>
            <a:picLocks noChangeAspect="1" noChangeArrowheads="1"/>
          </p:cNvPicPr>
          <p:nvPr/>
        </p:nvPicPr>
        <p:blipFill>
          <a:blip r:embed="rId2">
            <a:duotone>
              <a:prstClr val="black"/>
              <a:schemeClr val="bg1">
                <a:lumMod val="50000"/>
                <a:tint val="45000"/>
                <a:satMod val="400000"/>
              </a:schemeClr>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606972"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4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مفهوم التنسيق</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 name="مجموعة 3">
            <a:extLst>
              <a:ext uri="{FF2B5EF4-FFF2-40B4-BE49-F238E27FC236}">
                <a16:creationId xmlns:a16="http://schemas.microsoft.com/office/drawing/2014/main" id="{D1679B5E-A487-072F-9D6E-67719CDBB58A}"/>
              </a:ext>
            </a:extLst>
          </p:cNvPr>
          <p:cNvGrpSpPr/>
          <p:nvPr/>
        </p:nvGrpSpPr>
        <p:grpSpPr>
          <a:xfrm>
            <a:off x="7829438" y="2357090"/>
            <a:ext cx="3166137" cy="3423224"/>
            <a:chOff x="4333810" y="1"/>
            <a:chExt cx="1368991" cy="1541709"/>
          </a:xfrm>
        </p:grpSpPr>
        <p:grpSp>
          <p:nvGrpSpPr>
            <p:cNvPr id="58" name="مجموعة 18">
              <a:extLst>
                <a:ext uri="{FF2B5EF4-FFF2-40B4-BE49-F238E27FC236}">
                  <a16:creationId xmlns:a16="http://schemas.microsoft.com/office/drawing/2014/main" id="{25731238-AEDE-D4EC-1AC7-DFAD423A30D1}"/>
                </a:ext>
              </a:extLst>
            </p:cNvPr>
            <p:cNvGrpSpPr/>
            <p:nvPr/>
          </p:nvGrpSpPr>
          <p:grpSpPr>
            <a:xfrm>
              <a:off x="4493055" y="1"/>
              <a:ext cx="1181100" cy="1541709"/>
              <a:chOff x="4493055" y="1"/>
              <a:chExt cx="1181100" cy="1541709"/>
            </a:xfrm>
          </p:grpSpPr>
          <p:sp>
            <p:nvSpPr>
              <p:cNvPr id="60" name="مستطيل: زوايا مستديرة 38">
                <a:extLst>
                  <a:ext uri="{FF2B5EF4-FFF2-40B4-BE49-F238E27FC236}">
                    <a16:creationId xmlns:a16="http://schemas.microsoft.com/office/drawing/2014/main" id="{318D0285-B609-2F52-D33F-55123CD08D87}"/>
                  </a:ext>
                </a:extLst>
              </p:cNvPr>
              <p:cNvSpPr/>
              <p:nvPr/>
            </p:nvSpPr>
            <p:spPr>
              <a:xfrm flipH="1" flipV="1">
                <a:off x="4493055"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1" name="شكل بيضاوي 39">
                <a:extLst>
                  <a:ext uri="{FF2B5EF4-FFF2-40B4-BE49-F238E27FC236}">
                    <a16:creationId xmlns:a16="http://schemas.microsoft.com/office/drawing/2014/main" id="{B431B4ED-FE31-2F19-326E-084D3B86AE67}"/>
                  </a:ext>
                </a:extLst>
              </p:cNvPr>
              <p:cNvSpPr/>
              <p:nvPr/>
            </p:nvSpPr>
            <p:spPr>
              <a:xfrm>
                <a:off x="4797855"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000" dirty="0">
                    <a:solidFill>
                      <a:schemeClr val="tx1"/>
                    </a:solidFill>
                  </a:rPr>
                  <a:t>1</a:t>
                </a:r>
                <a:endParaRPr lang="en-US" sz="4000" dirty="0">
                  <a:solidFill>
                    <a:schemeClr val="tx1"/>
                  </a:solidFill>
                </a:endParaRPr>
              </a:p>
            </p:txBody>
          </p:sp>
        </p:grpSp>
        <p:sp>
          <p:nvSpPr>
            <p:cNvPr id="59" name="مربع نص 358">
              <a:extLst>
                <a:ext uri="{FF2B5EF4-FFF2-40B4-BE49-F238E27FC236}">
                  <a16:creationId xmlns:a16="http://schemas.microsoft.com/office/drawing/2014/main" id="{CB8B648D-0984-B205-97B9-E5302BCABA02}"/>
                </a:ext>
              </a:extLst>
            </p:cNvPr>
            <p:cNvSpPr txBox="1"/>
            <p:nvPr/>
          </p:nvSpPr>
          <p:spPr>
            <a:xfrm>
              <a:off x="4333810" y="571501"/>
              <a:ext cx="1368991" cy="9131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التنسيق</a:t>
              </a:r>
              <a:endPar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4506686" y="2357090"/>
            <a:ext cx="3194609" cy="3423224"/>
            <a:chOff x="2929892"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2</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29892" y="454896"/>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الفرق بين التعاون والتنسيق</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1136659" y="2442399"/>
            <a:ext cx="2882361" cy="3468544"/>
            <a:chOff x="1536216" y="1"/>
            <a:chExt cx="1252628" cy="157828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3</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36216" y="566550"/>
              <a:ext cx="1252628" cy="101173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أهمية التنسيق</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2549673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383971" y="675008"/>
            <a:ext cx="7690758" cy="968852"/>
            <a:chOff x="2383971" y="519096"/>
            <a:chExt cx="7690758"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383971" y="519096"/>
              <a:ext cx="7690758"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لماذا تحتاج الجمعيات إلى التنسيق والشراكات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 name="مجموعة 3">
            <a:extLst>
              <a:ext uri="{FF2B5EF4-FFF2-40B4-BE49-F238E27FC236}">
                <a16:creationId xmlns:a16="http://schemas.microsoft.com/office/drawing/2014/main" id="{D1679B5E-A487-072F-9D6E-67719CDBB58A}"/>
              </a:ext>
            </a:extLst>
          </p:cNvPr>
          <p:cNvGrpSpPr/>
          <p:nvPr/>
        </p:nvGrpSpPr>
        <p:grpSpPr>
          <a:xfrm>
            <a:off x="7829438" y="2357090"/>
            <a:ext cx="3166137" cy="3423224"/>
            <a:chOff x="4333810" y="1"/>
            <a:chExt cx="1368991" cy="1541709"/>
          </a:xfrm>
        </p:grpSpPr>
        <p:grpSp>
          <p:nvGrpSpPr>
            <p:cNvPr id="58" name="مجموعة 18">
              <a:extLst>
                <a:ext uri="{FF2B5EF4-FFF2-40B4-BE49-F238E27FC236}">
                  <a16:creationId xmlns:a16="http://schemas.microsoft.com/office/drawing/2014/main" id="{25731238-AEDE-D4EC-1AC7-DFAD423A30D1}"/>
                </a:ext>
              </a:extLst>
            </p:cNvPr>
            <p:cNvGrpSpPr/>
            <p:nvPr/>
          </p:nvGrpSpPr>
          <p:grpSpPr>
            <a:xfrm>
              <a:off x="4493055" y="1"/>
              <a:ext cx="1181100" cy="1541709"/>
              <a:chOff x="4493055" y="1"/>
              <a:chExt cx="1181100" cy="1541709"/>
            </a:xfrm>
          </p:grpSpPr>
          <p:sp>
            <p:nvSpPr>
              <p:cNvPr id="60" name="مستطيل: زوايا مستديرة 38">
                <a:extLst>
                  <a:ext uri="{FF2B5EF4-FFF2-40B4-BE49-F238E27FC236}">
                    <a16:creationId xmlns:a16="http://schemas.microsoft.com/office/drawing/2014/main" id="{318D0285-B609-2F52-D33F-55123CD08D87}"/>
                  </a:ext>
                </a:extLst>
              </p:cNvPr>
              <p:cNvSpPr/>
              <p:nvPr/>
            </p:nvSpPr>
            <p:spPr>
              <a:xfrm flipH="1" flipV="1">
                <a:off x="4493055"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1" name="شكل بيضاوي 39">
                <a:extLst>
                  <a:ext uri="{FF2B5EF4-FFF2-40B4-BE49-F238E27FC236}">
                    <a16:creationId xmlns:a16="http://schemas.microsoft.com/office/drawing/2014/main" id="{B431B4ED-FE31-2F19-326E-084D3B86AE67}"/>
                  </a:ext>
                </a:extLst>
              </p:cNvPr>
              <p:cNvSpPr/>
              <p:nvPr/>
            </p:nvSpPr>
            <p:spPr>
              <a:xfrm>
                <a:off x="4797855"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000" dirty="0">
                    <a:solidFill>
                      <a:schemeClr val="tx1"/>
                    </a:solidFill>
                  </a:rPr>
                  <a:t>1</a:t>
                </a:r>
                <a:endParaRPr lang="en-US" sz="4000" dirty="0">
                  <a:solidFill>
                    <a:schemeClr val="tx1"/>
                  </a:solidFill>
                </a:endParaRPr>
              </a:p>
            </p:txBody>
          </p:sp>
        </p:grpSp>
        <p:sp>
          <p:nvSpPr>
            <p:cNvPr id="59" name="مربع نص 358">
              <a:extLst>
                <a:ext uri="{FF2B5EF4-FFF2-40B4-BE49-F238E27FC236}">
                  <a16:creationId xmlns:a16="http://schemas.microsoft.com/office/drawing/2014/main" id="{CB8B648D-0984-B205-97B9-E5302BCABA02}"/>
                </a:ext>
              </a:extLst>
            </p:cNvPr>
            <p:cNvSpPr txBox="1"/>
            <p:nvPr/>
          </p:nvSpPr>
          <p:spPr>
            <a:xfrm>
              <a:off x="4333810" y="571501"/>
              <a:ext cx="1368991" cy="9131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التأثير المجتمعي</a:t>
              </a:r>
              <a:endPar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4511070" y="2357090"/>
            <a:ext cx="3194609" cy="3423224"/>
            <a:chOff x="2931794"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2</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31794" y="571500"/>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الموارد</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1136659" y="2442399"/>
            <a:ext cx="2882361" cy="3468544"/>
            <a:chOff x="1536216" y="1"/>
            <a:chExt cx="1252628" cy="157828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3</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36216" y="566550"/>
              <a:ext cx="1252628" cy="101173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تحقيق الكفاءة والفاعلية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6820372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383971" y="675008"/>
            <a:ext cx="7690758" cy="968852"/>
            <a:chOff x="2383971" y="519096"/>
            <a:chExt cx="7690758"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383971" y="519096"/>
              <a:ext cx="7690758"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لماذا تحتاج الجمعيات إلى التنسيق والشراكات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 name="مجموعة 3">
            <a:extLst>
              <a:ext uri="{FF2B5EF4-FFF2-40B4-BE49-F238E27FC236}">
                <a16:creationId xmlns:a16="http://schemas.microsoft.com/office/drawing/2014/main" id="{D1679B5E-A487-072F-9D6E-67719CDBB58A}"/>
              </a:ext>
            </a:extLst>
          </p:cNvPr>
          <p:cNvGrpSpPr/>
          <p:nvPr/>
        </p:nvGrpSpPr>
        <p:grpSpPr>
          <a:xfrm>
            <a:off x="7829438" y="2357090"/>
            <a:ext cx="3166137" cy="3423224"/>
            <a:chOff x="4333810" y="1"/>
            <a:chExt cx="1368991" cy="1541709"/>
          </a:xfrm>
        </p:grpSpPr>
        <p:grpSp>
          <p:nvGrpSpPr>
            <p:cNvPr id="58" name="مجموعة 18">
              <a:extLst>
                <a:ext uri="{FF2B5EF4-FFF2-40B4-BE49-F238E27FC236}">
                  <a16:creationId xmlns:a16="http://schemas.microsoft.com/office/drawing/2014/main" id="{25731238-AEDE-D4EC-1AC7-DFAD423A30D1}"/>
                </a:ext>
              </a:extLst>
            </p:cNvPr>
            <p:cNvGrpSpPr/>
            <p:nvPr/>
          </p:nvGrpSpPr>
          <p:grpSpPr>
            <a:xfrm>
              <a:off x="4493055" y="1"/>
              <a:ext cx="1181100" cy="1541709"/>
              <a:chOff x="4493055" y="1"/>
              <a:chExt cx="1181100" cy="1541709"/>
            </a:xfrm>
          </p:grpSpPr>
          <p:sp>
            <p:nvSpPr>
              <p:cNvPr id="60" name="مستطيل: زوايا مستديرة 38">
                <a:extLst>
                  <a:ext uri="{FF2B5EF4-FFF2-40B4-BE49-F238E27FC236}">
                    <a16:creationId xmlns:a16="http://schemas.microsoft.com/office/drawing/2014/main" id="{318D0285-B609-2F52-D33F-55123CD08D87}"/>
                  </a:ext>
                </a:extLst>
              </p:cNvPr>
              <p:cNvSpPr/>
              <p:nvPr/>
            </p:nvSpPr>
            <p:spPr>
              <a:xfrm flipH="1" flipV="1">
                <a:off x="4493055"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1" name="شكل بيضاوي 39">
                <a:extLst>
                  <a:ext uri="{FF2B5EF4-FFF2-40B4-BE49-F238E27FC236}">
                    <a16:creationId xmlns:a16="http://schemas.microsoft.com/office/drawing/2014/main" id="{B431B4ED-FE31-2F19-326E-084D3B86AE67}"/>
                  </a:ext>
                </a:extLst>
              </p:cNvPr>
              <p:cNvSpPr/>
              <p:nvPr/>
            </p:nvSpPr>
            <p:spPr>
              <a:xfrm>
                <a:off x="4797855"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000" dirty="0">
                    <a:solidFill>
                      <a:schemeClr val="tx1"/>
                    </a:solidFill>
                  </a:rPr>
                  <a:t>4</a:t>
                </a:r>
                <a:endParaRPr lang="en-US" sz="4000" dirty="0">
                  <a:solidFill>
                    <a:schemeClr val="tx1"/>
                  </a:solidFill>
                </a:endParaRPr>
              </a:p>
            </p:txBody>
          </p:sp>
        </p:grpSp>
        <p:sp>
          <p:nvSpPr>
            <p:cNvPr id="59" name="مربع نص 358">
              <a:extLst>
                <a:ext uri="{FF2B5EF4-FFF2-40B4-BE49-F238E27FC236}">
                  <a16:creationId xmlns:a16="http://schemas.microsoft.com/office/drawing/2014/main" id="{CB8B648D-0984-B205-97B9-E5302BCABA02}"/>
                </a:ext>
              </a:extLst>
            </p:cNvPr>
            <p:cNvSpPr txBox="1"/>
            <p:nvPr/>
          </p:nvSpPr>
          <p:spPr>
            <a:xfrm>
              <a:off x="4333810" y="571501"/>
              <a:ext cx="1368991" cy="9131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تسهيل الوصول للمستفيدين</a:t>
              </a:r>
              <a:endPar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4511070" y="2357090"/>
            <a:ext cx="3194609" cy="3423224"/>
            <a:chOff x="2931794"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5</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31794" y="571500"/>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مواجهة التحديات المعقدة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1136659" y="2442399"/>
            <a:ext cx="2882361" cy="3468544"/>
            <a:chOff x="1536216" y="1"/>
            <a:chExt cx="1252628" cy="157828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6</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36216" y="566550"/>
              <a:ext cx="1252628" cy="101173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الابتكار والتطوير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9787440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521734" y="566647"/>
            <a:ext cx="9148531" cy="1008192"/>
            <a:chOff x="2698136" y="479756"/>
            <a:chExt cx="6957150" cy="100819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867980" y="47975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فوائد الشراكة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2" name="TextBox 31">
            <a:extLst>
              <a:ext uri="{FF2B5EF4-FFF2-40B4-BE49-F238E27FC236}">
                <a16:creationId xmlns:a16="http://schemas.microsoft.com/office/drawing/2014/main" id="{B34859CB-8900-4E4A-BD2A-6E3BA7750EDD}"/>
              </a:ext>
            </a:extLst>
          </p:cNvPr>
          <p:cNvSpPr txBox="1"/>
          <p:nvPr/>
        </p:nvSpPr>
        <p:spPr>
          <a:xfrm>
            <a:off x="6110455" y="2259480"/>
            <a:ext cx="5492620" cy="4031873"/>
          </a:xfrm>
          <a:prstGeom prst="rect">
            <a:avLst/>
          </a:prstGeom>
          <a:noFill/>
        </p:spPr>
        <p:txBody>
          <a:bodyPr wrap="square">
            <a:spAutoFit/>
          </a:bodyPr>
          <a:lstStyle/>
          <a:p>
            <a:pPr marL="514350" indent="-514350" algn="r" rtl="1">
              <a:buFont typeface="+mj-lt"/>
              <a:buAutoNum type="arabicPeriod"/>
            </a:pPr>
            <a:r>
              <a:rPr lang="ar-SY" sz="3200" dirty="0"/>
              <a:t> التمكين من تنفيذ مشاريع كبرى لا يمكن للجمعية تنفيذها بمفردها.</a:t>
            </a:r>
          </a:p>
          <a:p>
            <a:pPr marL="514350" indent="-514350" algn="r" rtl="1">
              <a:buFont typeface="+mj-lt"/>
              <a:buAutoNum type="arabicPeriod"/>
            </a:pPr>
            <a:r>
              <a:rPr lang="ar-SY" sz="3200" dirty="0"/>
              <a:t> توسيع قاعدة الدعم من خلال علاقات متينة مع شركاء جدد.</a:t>
            </a:r>
          </a:p>
          <a:p>
            <a:pPr marL="514350" indent="-514350" algn="r" rtl="1">
              <a:buFont typeface="+mj-lt"/>
              <a:buAutoNum type="arabicPeriod"/>
            </a:pPr>
            <a:r>
              <a:rPr lang="ar-SY" sz="3200" dirty="0"/>
              <a:t> تحقيق الاستدامة عبر تنويع مصادر التمويل والدعم.</a:t>
            </a:r>
          </a:p>
          <a:p>
            <a:pPr marL="514350" indent="-514350" algn="r" rtl="1">
              <a:buFont typeface="+mj-lt"/>
              <a:buAutoNum type="arabicPeriod"/>
            </a:pPr>
            <a:r>
              <a:rPr lang="ar-SY" sz="3200" dirty="0"/>
              <a:t> تبادل الخبرات والمعرفة، مما يرفع من مستوى الأداء والجودة.</a:t>
            </a:r>
          </a:p>
        </p:txBody>
      </p:sp>
      <p:pic>
        <p:nvPicPr>
          <p:cNvPr id="9" name="Picture 8">
            <a:extLst>
              <a:ext uri="{FF2B5EF4-FFF2-40B4-BE49-F238E27FC236}">
                <a16:creationId xmlns:a16="http://schemas.microsoft.com/office/drawing/2014/main" id="{41A2CFB7-CF0A-498E-8380-E3F00ECF8AD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90891" y="1769699"/>
            <a:ext cx="5244290" cy="5244290"/>
          </a:xfrm>
          <a:prstGeom prst="rect">
            <a:avLst/>
          </a:prstGeom>
        </p:spPr>
      </p:pic>
    </p:spTree>
    <p:extLst>
      <p:ext uri="{BB962C8B-B14F-4D97-AF65-F5344CB8AC3E}">
        <p14:creationId xmlns:p14="http://schemas.microsoft.com/office/powerpoint/2010/main" val="17312775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205716" y="675008"/>
            <a:ext cx="7624084" cy="968852"/>
            <a:chOff x="2205716" y="519096"/>
            <a:chExt cx="7624084"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205716" y="519096"/>
              <a:ext cx="7624084"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إيجابيات التعاون وأثره على كفاءة الأداء</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6" name="Group 15">
            <a:extLst>
              <a:ext uri="{FF2B5EF4-FFF2-40B4-BE49-F238E27FC236}">
                <a16:creationId xmlns:a16="http://schemas.microsoft.com/office/drawing/2014/main" id="{588D62A7-4A61-B5ED-7F7A-1B8C63C92F84}"/>
              </a:ext>
            </a:extLst>
          </p:cNvPr>
          <p:cNvGrpSpPr/>
          <p:nvPr/>
        </p:nvGrpSpPr>
        <p:grpSpPr>
          <a:xfrm>
            <a:off x="7216076" y="2465334"/>
            <a:ext cx="3319696" cy="3563364"/>
            <a:chOff x="7216076" y="2465334"/>
            <a:chExt cx="3319696" cy="3563364"/>
          </a:xfrm>
        </p:grpSpPr>
        <p:sp>
          <p:nvSpPr>
            <p:cNvPr id="52" name="Shape">
              <a:extLst>
                <a:ext uri="{FF2B5EF4-FFF2-40B4-BE49-F238E27FC236}">
                  <a16:creationId xmlns:a16="http://schemas.microsoft.com/office/drawing/2014/main" id="{4A4ADE66-4767-4CEF-B937-7B2C1DA30B6E}"/>
                </a:ext>
              </a:extLst>
            </p:cNvPr>
            <p:cNvSpPr/>
            <p:nvPr/>
          </p:nvSpPr>
          <p:spPr>
            <a:xfrm>
              <a:off x="8345620" y="2465334"/>
              <a:ext cx="1060606" cy="106828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1</a:t>
              </a:r>
              <a:endParaRPr lang="en-US" sz="4400" dirty="0">
                <a:solidFill>
                  <a:schemeClr val="bg1"/>
                </a:solidFill>
              </a:endParaRPr>
            </a:p>
          </p:txBody>
        </p:sp>
        <p:sp>
          <p:nvSpPr>
            <p:cNvPr id="53" name="Shape">
              <a:extLst>
                <a:ext uri="{FF2B5EF4-FFF2-40B4-BE49-F238E27FC236}">
                  <a16:creationId xmlns:a16="http://schemas.microsoft.com/office/drawing/2014/main" id="{07D904EC-7BBC-4718-8EFA-55E5BD536452}"/>
                </a:ext>
              </a:extLst>
            </p:cNvPr>
            <p:cNvSpPr/>
            <p:nvPr/>
          </p:nvSpPr>
          <p:spPr>
            <a:xfrm>
              <a:off x="7216076" y="3282203"/>
              <a:ext cx="3319696" cy="27464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54" name="TextBox 19">
              <a:extLst>
                <a:ext uri="{FF2B5EF4-FFF2-40B4-BE49-F238E27FC236}">
                  <a16:creationId xmlns:a16="http://schemas.microsoft.com/office/drawing/2014/main" id="{1B73750D-6BA2-4C86-869C-85E2297688FC}"/>
                </a:ext>
              </a:extLst>
            </p:cNvPr>
            <p:cNvSpPr txBox="1"/>
            <p:nvPr/>
          </p:nvSpPr>
          <p:spPr>
            <a:xfrm>
              <a:off x="7750886" y="3789492"/>
              <a:ext cx="2226380" cy="978233"/>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الموارد وتوجيهها بفعالية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F5E6DBBA-5EC0-46CB-6CEF-EBAE1212A424}"/>
              </a:ext>
            </a:extLst>
          </p:cNvPr>
          <p:cNvGrpSpPr/>
          <p:nvPr/>
        </p:nvGrpSpPr>
        <p:grpSpPr>
          <a:xfrm>
            <a:off x="1656227" y="2465334"/>
            <a:ext cx="3319241" cy="3562459"/>
            <a:chOff x="1656227" y="2465334"/>
            <a:chExt cx="3319241" cy="3562459"/>
          </a:xfrm>
        </p:grpSpPr>
        <p:sp>
          <p:nvSpPr>
            <p:cNvPr id="61" name="TextBox 13">
              <a:extLst>
                <a:ext uri="{FF2B5EF4-FFF2-40B4-BE49-F238E27FC236}">
                  <a16:creationId xmlns:a16="http://schemas.microsoft.com/office/drawing/2014/main" id="{C47B3A2A-14F4-4ABC-A2D5-AFC9E62816AF}"/>
                </a:ext>
              </a:extLst>
            </p:cNvPr>
            <p:cNvSpPr txBox="1"/>
            <p:nvPr/>
          </p:nvSpPr>
          <p:spPr>
            <a:xfrm>
              <a:off x="2205716" y="3817024"/>
              <a:ext cx="2059389" cy="1328566"/>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الوقت والجهد</a:t>
              </a:r>
            </a:p>
          </p:txBody>
        </p:sp>
        <p:grpSp>
          <p:nvGrpSpPr>
            <p:cNvPr id="11" name="Group 10">
              <a:extLst>
                <a:ext uri="{FF2B5EF4-FFF2-40B4-BE49-F238E27FC236}">
                  <a16:creationId xmlns:a16="http://schemas.microsoft.com/office/drawing/2014/main" id="{85B633DA-8263-D310-1B46-E03CF3373E80}"/>
                </a:ext>
              </a:extLst>
            </p:cNvPr>
            <p:cNvGrpSpPr/>
            <p:nvPr/>
          </p:nvGrpSpPr>
          <p:grpSpPr>
            <a:xfrm>
              <a:off x="1656227" y="2465334"/>
              <a:ext cx="3319241" cy="3562459"/>
              <a:chOff x="3507253" y="3012984"/>
              <a:chExt cx="1672727" cy="1795296"/>
            </a:xfrm>
          </p:grpSpPr>
          <p:sp>
            <p:nvSpPr>
              <p:cNvPr id="59" name="Shape">
                <a:extLst>
                  <a:ext uri="{FF2B5EF4-FFF2-40B4-BE49-F238E27FC236}">
                    <a16:creationId xmlns:a16="http://schemas.microsoft.com/office/drawing/2014/main" id="{70E3CDDE-2C3E-4FD7-8567-1B7D62982E55}"/>
                  </a:ext>
                </a:extLst>
              </p:cNvPr>
              <p:cNvSpPr/>
              <p:nvPr/>
            </p:nvSpPr>
            <p:spPr>
              <a:xfrm>
                <a:off x="4076371"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3</a:t>
                </a:r>
                <a:endParaRPr lang="en-US" sz="4400" dirty="0">
                  <a:solidFill>
                    <a:schemeClr val="bg1"/>
                  </a:solidFill>
                </a:endParaRPr>
              </a:p>
            </p:txBody>
          </p:sp>
          <p:sp>
            <p:nvSpPr>
              <p:cNvPr id="60" name="Shape">
                <a:extLst>
                  <a:ext uri="{FF2B5EF4-FFF2-40B4-BE49-F238E27FC236}">
                    <a16:creationId xmlns:a16="http://schemas.microsoft.com/office/drawing/2014/main" id="{511E4196-032B-4BE2-87F7-4B47046BCF54}"/>
                  </a:ext>
                </a:extLst>
              </p:cNvPr>
              <p:cNvSpPr/>
              <p:nvPr/>
            </p:nvSpPr>
            <p:spPr>
              <a:xfrm>
                <a:off x="3507253" y="3424644"/>
                <a:ext cx="1672727" cy="1383636"/>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grpSp>
      </p:grpSp>
      <p:grpSp>
        <p:nvGrpSpPr>
          <p:cNvPr id="13" name="Group 12">
            <a:extLst>
              <a:ext uri="{FF2B5EF4-FFF2-40B4-BE49-F238E27FC236}">
                <a16:creationId xmlns:a16="http://schemas.microsoft.com/office/drawing/2014/main" id="{A8FE11BA-BD3C-CF34-1816-F19041FF6BD9}"/>
              </a:ext>
            </a:extLst>
          </p:cNvPr>
          <p:cNvGrpSpPr/>
          <p:nvPr/>
        </p:nvGrpSpPr>
        <p:grpSpPr>
          <a:xfrm>
            <a:off x="4431645" y="2465334"/>
            <a:ext cx="3319692" cy="3563364"/>
            <a:chOff x="4431645" y="2465334"/>
            <a:chExt cx="3319692" cy="3563364"/>
          </a:xfrm>
        </p:grpSpPr>
        <p:sp>
          <p:nvSpPr>
            <p:cNvPr id="64" name="TextBox 77">
              <a:extLst>
                <a:ext uri="{FF2B5EF4-FFF2-40B4-BE49-F238E27FC236}">
                  <a16:creationId xmlns:a16="http://schemas.microsoft.com/office/drawing/2014/main" id="{29E44573-3F55-43E7-82C7-8AD83FF526DC}"/>
                </a:ext>
              </a:extLst>
            </p:cNvPr>
            <p:cNvSpPr txBox="1"/>
            <p:nvPr/>
          </p:nvSpPr>
          <p:spPr>
            <a:xfrm>
              <a:off x="4993680" y="3781333"/>
              <a:ext cx="2085891" cy="873665"/>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تحقيق نتائج أكبر وأثر أعمق</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9" name="Group 8">
              <a:extLst>
                <a:ext uri="{FF2B5EF4-FFF2-40B4-BE49-F238E27FC236}">
                  <a16:creationId xmlns:a16="http://schemas.microsoft.com/office/drawing/2014/main" id="{F6658A6E-262E-6A15-2919-52D453BE907C}"/>
                </a:ext>
              </a:extLst>
            </p:cNvPr>
            <p:cNvGrpSpPr/>
            <p:nvPr/>
          </p:nvGrpSpPr>
          <p:grpSpPr>
            <a:xfrm>
              <a:off x="4431645" y="2465334"/>
              <a:ext cx="3319692" cy="3563364"/>
              <a:chOff x="4905921" y="3012984"/>
              <a:chExt cx="1672954" cy="1795752"/>
            </a:xfrm>
          </p:grpSpPr>
          <p:sp>
            <p:nvSpPr>
              <p:cNvPr id="62" name="Shape">
                <a:extLst>
                  <a:ext uri="{FF2B5EF4-FFF2-40B4-BE49-F238E27FC236}">
                    <a16:creationId xmlns:a16="http://schemas.microsoft.com/office/drawing/2014/main" id="{5286945A-710E-4B13-B133-A8A7BE05C74B}"/>
                  </a:ext>
                </a:extLst>
              </p:cNvPr>
              <p:cNvSpPr/>
              <p:nvPr/>
            </p:nvSpPr>
            <p:spPr>
              <a:xfrm>
                <a:off x="5475153"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2</a:t>
                </a:r>
                <a:endParaRPr lang="en-US" sz="4400" dirty="0">
                  <a:solidFill>
                    <a:schemeClr val="bg1"/>
                  </a:solidFill>
                </a:endParaRPr>
              </a:p>
            </p:txBody>
          </p:sp>
          <p:sp>
            <p:nvSpPr>
              <p:cNvPr id="63" name="Shape">
                <a:extLst>
                  <a:ext uri="{FF2B5EF4-FFF2-40B4-BE49-F238E27FC236}">
                    <a16:creationId xmlns:a16="http://schemas.microsoft.com/office/drawing/2014/main" id="{4B20AE77-76AD-460F-A415-7F0BF2DCB463}"/>
                  </a:ext>
                </a:extLst>
              </p:cNvPr>
              <p:cNvSpPr/>
              <p:nvPr/>
            </p:nvSpPr>
            <p:spPr>
              <a:xfrm>
                <a:off x="4905921" y="3424644"/>
                <a:ext cx="1672954" cy="138409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grpSp>
      </p:grpSp>
    </p:spTree>
    <p:extLst>
      <p:ext uri="{BB962C8B-B14F-4D97-AF65-F5344CB8AC3E}">
        <p14:creationId xmlns:p14="http://schemas.microsoft.com/office/powerpoint/2010/main" val="30670234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205716" y="675008"/>
            <a:ext cx="7624084" cy="968852"/>
            <a:chOff x="2205716" y="519096"/>
            <a:chExt cx="7624084"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205716" y="519096"/>
              <a:ext cx="7624084"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خصائص المنظمات التطوعية عالية الجودة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6" name="Group 15">
            <a:extLst>
              <a:ext uri="{FF2B5EF4-FFF2-40B4-BE49-F238E27FC236}">
                <a16:creationId xmlns:a16="http://schemas.microsoft.com/office/drawing/2014/main" id="{588D62A7-4A61-B5ED-7F7A-1B8C63C92F84}"/>
              </a:ext>
            </a:extLst>
          </p:cNvPr>
          <p:cNvGrpSpPr/>
          <p:nvPr/>
        </p:nvGrpSpPr>
        <p:grpSpPr>
          <a:xfrm>
            <a:off x="8590749" y="2431876"/>
            <a:ext cx="3319696" cy="3563364"/>
            <a:chOff x="7216076" y="2465334"/>
            <a:chExt cx="3319696" cy="3563364"/>
          </a:xfrm>
        </p:grpSpPr>
        <p:sp>
          <p:nvSpPr>
            <p:cNvPr id="52" name="Shape">
              <a:extLst>
                <a:ext uri="{FF2B5EF4-FFF2-40B4-BE49-F238E27FC236}">
                  <a16:creationId xmlns:a16="http://schemas.microsoft.com/office/drawing/2014/main" id="{4A4ADE66-4767-4CEF-B937-7B2C1DA30B6E}"/>
                </a:ext>
              </a:extLst>
            </p:cNvPr>
            <p:cNvSpPr/>
            <p:nvPr/>
          </p:nvSpPr>
          <p:spPr>
            <a:xfrm>
              <a:off x="8345620" y="2465334"/>
              <a:ext cx="1060606" cy="106828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4</a:t>
              </a:r>
              <a:endParaRPr lang="en-US" sz="4400" dirty="0">
                <a:solidFill>
                  <a:schemeClr val="bg1"/>
                </a:solidFill>
              </a:endParaRPr>
            </a:p>
          </p:txBody>
        </p:sp>
        <p:sp>
          <p:nvSpPr>
            <p:cNvPr id="53" name="Shape">
              <a:extLst>
                <a:ext uri="{FF2B5EF4-FFF2-40B4-BE49-F238E27FC236}">
                  <a16:creationId xmlns:a16="http://schemas.microsoft.com/office/drawing/2014/main" id="{07D904EC-7BBC-4718-8EFA-55E5BD536452}"/>
                </a:ext>
              </a:extLst>
            </p:cNvPr>
            <p:cNvSpPr/>
            <p:nvPr/>
          </p:nvSpPr>
          <p:spPr>
            <a:xfrm>
              <a:off x="7216076" y="3282203"/>
              <a:ext cx="3319696" cy="27464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dirty="0"/>
            </a:p>
          </p:txBody>
        </p:sp>
        <p:sp>
          <p:nvSpPr>
            <p:cNvPr id="54" name="TextBox 19">
              <a:extLst>
                <a:ext uri="{FF2B5EF4-FFF2-40B4-BE49-F238E27FC236}">
                  <a16:creationId xmlns:a16="http://schemas.microsoft.com/office/drawing/2014/main" id="{1B73750D-6BA2-4C86-869C-85E2297688FC}"/>
                </a:ext>
              </a:extLst>
            </p:cNvPr>
            <p:cNvSpPr txBox="1"/>
            <p:nvPr/>
          </p:nvSpPr>
          <p:spPr>
            <a:xfrm>
              <a:off x="7750886" y="3789492"/>
              <a:ext cx="2226380" cy="978233"/>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تبادل الخبرات والمعرفة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F5E6DBBA-5EC0-46CB-6CEF-EBAE1212A424}"/>
              </a:ext>
            </a:extLst>
          </p:cNvPr>
          <p:cNvGrpSpPr/>
          <p:nvPr/>
        </p:nvGrpSpPr>
        <p:grpSpPr>
          <a:xfrm>
            <a:off x="3060526" y="2463920"/>
            <a:ext cx="3319241" cy="3562459"/>
            <a:chOff x="1656227" y="2465334"/>
            <a:chExt cx="3319241" cy="3562459"/>
          </a:xfrm>
        </p:grpSpPr>
        <p:sp>
          <p:nvSpPr>
            <p:cNvPr id="61" name="TextBox 13">
              <a:extLst>
                <a:ext uri="{FF2B5EF4-FFF2-40B4-BE49-F238E27FC236}">
                  <a16:creationId xmlns:a16="http://schemas.microsoft.com/office/drawing/2014/main" id="{C47B3A2A-14F4-4ABC-A2D5-AFC9E62816AF}"/>
                </a:ext>
              </a:extLst>
            </p:cNvPr>
            <p:cNvSpPr txBox="1"/>
            <p:nvPr/>
          </p:nvSpPr>
          <p:spPr>
            <a:xfrm>
              <a:off x="2205716" y="3817024"/>
              <a:ext cx="2059389" cy="1328566"/>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سمعة الجمعيات</a:t>
              </a:r>
            </a:p>
          </p:txBody>
        </p:sp>
        <p:grpSp>
          <p:nvGrpSpPr>
            <p:cNvPr id="11" name="Group 10">
              <a:extLst>
                <a:ext uri="{FF2B5EF4-FFF2-40B4-BE49-F238E27FC236}">
                  <a16:creationId xmlns:a16="http://schemas.microsoft.com/office/drawing/2014/main" id="{85B633DA-8263-D310-1B46-E03CF3373E80}"/>
                </a:ext>
              </a:extLst>
            </p:cNvPr>
            <p:cNvGrpSpPr/>
            <p:nvPr/>
          </p:nvGrpSpPr>
          <p:grpSpPr>
            <a:xfrm>
              <a:off x="1656227" y="2465334"/>
              <a:ext cx="3319241" cy="3562459"/>
              <a:chOff x="3507253" y="3012984"/>
              <a:chExt cx="1672727" cy="1795296"/>
            </a:xfrm>
          </p:grpSpPr>
          <p:sp>
            <p:nvSpPr>
              <p:cNvPr id="59" name="Shape">
                <a:extLst>
                  <a:ext uri="{FF2B5EF4-FFF2-40B4-BE49-F238E27FC236}">
                    <a16:creationId xmlns:a16="http://schemas.microsoft.com/office/drawing/2014/main" id="{70E3CDDE-2C3E-4FD7-8567-1B7D62982E55}"/>
                  </a:ext>
                </a:extLst>
              </p:cNvPr>
              <p:cNvSpPr/>
              <p:nvPr/>
            </p:nvSpPr>
            <p:spPr>
              <a:xfrm>
                <a:off x="4076371"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6</a:t>
                </a:r>
                <a:endParaRPr lang="en-US" sz="4400" dirty="0">
                  <a:solidFill>
                    <a:schemeClr val="bg1"/>
                  </a:solidFill>
                </a:endParaRPr>
              </a:p>
            </p:txBody>
          </p:sp>
          <p:sp>
            <p:nvSpPr>
              <p:cNvPr id="60" name="Shape">
                <a:extLst>
                  <a:ext uri="{FF2B5EF4-FFF2-40B4-BE49-F238E27FC236}">
                    <a16:creationId xmlns:a16="http://schemas.microsoft.com/office/drawing/2014/main" id="{511E4196-032B-4BE2-87F7-4B47046BCF54}"/>
                  </a:ext>
                </a:extLst>
              </p:cNvPr>
              <p:cNvSpPr/>
              <p:nvPr/>
            </p:nvSpPr>
            <p:spPr>
              <a:xfrm>
                <a:off x="3507253" y="3424644"/>
                <a:ext cx="1672727" cy="1383636"/>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dirty="0"/>
              </a:p>
            </p:txBody>
          </p:sp>
        </p:grpSp>
      </p:grpSp>
      <p:grpSp>
        <p:nvGrpSpPr>
          <p:cNvPr id="13" name="Group 12">
            <a:extLst>
              <a:ext uri="{FF2B5EF4-FFF2-40B4-BE49-F238E27FC236}">
                <a16:creationId xmlns:a16="http://schemas.microsoft.com/office/drawing/2014/main" id="{A8FE11BA-BD3C-CF34-1816-F19041FF6BD9}"/>
              </a:ext>
            </a:extLst>
          </p:cNvPr>
          <p:cNvGrpSpPr/>
          <p:nvPr/>
        </p:nvGrpSpPr>
        <p:grpSpPr>
          <a:xfrm>
            <a:off x="5735718" y="2431876"/>
            <a:ext cx="3319692" cy="3563364"/>
            <a:chOff x="4431645" y="2465334"/>
            <a:chExt cx="3319692" cy="3563364"/>
          </a:xfrm>
        </p:grpSpPr>
        <p:sp>
          <p:nvSpPr>
            <p:cNvPr id="64" name="TextBox 77">
              <a:extLst>
                <a:ext uri="{FF2B5EF4-FFF2-40B4-BE49-F238E27FC236}">
                  <a16:creationId xmlns:a16="http://schemas.microsoft.com/office/drawing/2014/main" id="{29E44573-3F55-43E7-82C7-8AD83FF526DC}"/>
                </a:ext>
              </a:extLst>
            </p:cNvPr>
            <p:cNvSpPr txBox="1"/>
            <p:nvPr/>
          </p:nvSpPr>
          <p:spPr>
            <a:xfrm>
              <a:off x="4993680" y="3781333"/>
              <a:ext cx="2085891" cy="873665"/>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الابتكار</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9" name="Group 8">
              <a:extLst>
                <a:ext uri="{FF2B5EF4-FFF2-40B4-BE49-F238E27FC236}">
                  <a16:creationId xmlns:a16="http://schemas.microsoft.com/office/drawing/2014/main" id="{F6658A6E-262E-6A15-2919-52D453BE907C}"/>
                </a:ext>
              </a:extLst>
            </p:cNvPr>
            <p:cNvGrpSpPr/>
            <p:nvPr/>
          </p:nvGrpSpPr>
          <p:grpSpPr>
            <a:xfrm>
              <a:off x="4431645" y="2465334"/>
              <a:ext cx="3319692" cy="3563364"/>
              <a:chOff x="4905921" y="3012984"/>
              <a:chExt cx="1672954" cy="1795752"/>
            </a:xfrm>
          </p:grpSpPr>
          <p:sp>
            <p:nvSpPr>
              <p:cNvPr id="62" name="Shape">
                <a:extLst>
                  <a:ext uri="{FF2B5EF4-FFF2-40B4-BE49-F238E27FC236}">
                    <a16:creationId xmlns:a16="http://schemas.microsoft.com/office/drawing/2014/main" id="{5286945A-710E-4B13-B133-A8A7BE05C74B}"/>
                  </a:ext>
                </a:extLst>
              </p:cNvPr>
              <p:cNvSpPr/>
              <p:nvPr/>
            </p:nvSpPr>
            <p:spPr>
              <a:xfrm>
                <a:off x="5475153"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5</a:t>
                </a:r>
                <a:endParaRPr lang="en-US" sz="4400" dirty="0">
                  <a:solidFill>
                    <a:schemeClr val="bg1"/>
                  </a:solidFill>
                </a:endParaRPr>
              </a:p>
            </p:txBody>
          </p:sp>
          <p:sp>
            <p:nvSpPr>
              <p:cNvPr id="63" name="Shape">
                <a:extLst>
                  <a:ext uri="{FF2B5EF4-FFF2-40B4-BE49-F238E27FC236}">
                    <a16:creationId xmlns:a16="http://schemas.microsoft.com/office/drawing/2014/main" id="{4B20AE77-76AD-460F-A415-7F0BF2DCB463}"/>
                  </a:ext>
                </a:extLst>
              </p:cNvPr>
              <p:cNvSpPr/>
              <p:nvPr/>
            </p:nvSpPr>
            <p:spPr>
              <a:xfrm>
                <a:off x="4905921" y="3424644"/>
                <a:ext cx="1672954" cy="138409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grpSp>
      </p:grpSp>
      <p:grpSp>
        <p:nvGrpSpPr>
          <p:cNvPr id="28" name="Group 27">
            <a:extLst>
              <a:ext uri="{FF2B5EF4-FFF2-40B4-BE49-F238E27FC236}">
                <a16:creationId xmlns:a16="http://schemas.microsoft.com/office/drawing/2014/main" id="{CDE3D16C-4FA8-47C8-B16D-72386A5E7EA4}"/>
              </a:ext>
            </a:extLst>
          </p:cNvPr>
          <p:cNvGrpSpPr/>
          <p:nvPr/>
        </p:nvGrpSpPr>
        <p:grpSpPr>
          <a:xfrm>
            <a:off x="290774" y="2474973"/>
            <a:ext cx="3319241" cy="3562459"/>
            <a:chOff x="1656227" y="2465334"/>
            <a:chExt cx="3319241" cy="3562459"/>
          </a:xfrm>
        </p:grpSpPr>
        <p:sp>
          <p:nvSpPr>
            <p:cNvPr id="29" name="TextBox 13">
              <a:extLst>
                <a:ext uri="{FF2B5EF4-FFF2-40B4-BE49-F238E27FC236}">
                  <a16:creationId xmlns:a16="http://schemas.microsoft.com/office/drawing/2014/main" id="{6DE8E3C2-C08B-43EF-975C-8548EFA8CCDD}"/>
                </a:ext>
              </a:extLst>
            </p:cNvPr>
            <p:cNvSpPr txBox="1"/>
            <p:nvPr/>
          </p:nvSpPr>
          <p:spPr>
            <a:xfrm>
              <a:off x="2205716" y="3817024"/>
              <a:ext cx="2059389" cy="1328566"/>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القدرة على التكيف مع التغيرات</a:t>
              </a:r>
            </a:p>
          </p:txBody>
        </p:sp>
        <p:grpSp>
          <p:nvGrpSpPr>
            <p:cNvPr id="30" name="Group 29">
              <a:extLst>
                <a:ext uri="{FF2B5EF4-FFF2-40B4-BE49-F238E27FC236}">
                  <a16:creationId xmlns:a16="http://schemas.microsoft.com/office/drawing/2014/main" id="{7E953CB1-49E8-467C-A230-1578891519EF}"/>
                </a:ext>
              </a:extLst>
            </p:cNvPr>
            <p:cNvGrpSpPr/>
            <p:nvPr/>
          </p:nvGrpSpPr>
          <p:grpSpPr>
            <a:xfrm>
              <a:off x="1656227" y="2465334"/>
              <a:ext cx="3319241" cy="3562459"/>
              <a:chOff x="3507253" y="3012984"/>
              <a:chExt cx="1672727" cy="1795296"/>
            </a:xfrm>
          </p:grpSpPr>
          <p:sp>
            <p:nvSpPr>
              <p:cNvPr id="31" name="Shape">
                <a:extLst>
                  <a:ext uri="{FF2B5EF4-FFF2-40B4-BE49-F238E27FC236}">
                    <a16:creationId xmlns:a16="http://schemas.microsoft.com/office/drawing/2014/main" id="{701BF75F-5E1D-41BA-9EB0-31AA5DA34C9F}"/>
                  </a:ext>
                </a:extLst>
              </p:cNvPr>
              <p:cNvSpPr/>
              <p:nvPr/>
            </p:nvSpPr>
            <p:spPr>
              <a:xfrm>
                <a:off x="4076371"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7</a:t>
                </a:r>
                <a:endParaRPr lang="en-US" sz="4400" dirty="0">
                  <a:solidFill>
                    <a:schemeClr val="bg1"/>
                  </a:solidFill>
                </a:endParaRPr>
              </a:p>
            </p:txBody>
          </p:sp>
          <p:sp>
            <p:nvSpPr>
              <p:cNvPr id="32" name="Shape">
                <a:extLst>
                  <a:ext uri="{FF2B5EF4-FFF2-40B4-BE49-F238E27FC236}">
                    <a16:creationId xmlns:a16="http://schemas.microsoft.com/office/drawing/2014/main" id="{62AD7469-391A-4B8F-AF9D-5218D206FDD1}"/>
                  </a:ext>
                </a:extLst>
              </p:cNvPr>
              <p:cNvSpPr/>
              <p:nvPr/>
            </p:nvSpPr>
            <p:spPr>
              <a:xfrm>
                <a:off x="3507253" y="3424644"/>
                <a:ext cx="1672727" cy="1383636"/>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dirty="0"/>
              </a:p>
            </p:txBody>
          </p:sp>
        </p:grpSp>
      </p:grpSp>
    </p:spTree>
    <p:extLst>
      <p:ext uri="{BB962C8B-B14F-4D97-AF65-F5344CB8AC3E}">
        <p14:creationId xmlns:p14="http://schemas.microsoft.com/office/powerpoint/2010/main" val="13836483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660849" y="763886"/>
            <a:ext cx="8864081" cy="879974"/>
            <a:chOff x="2698136" y="607974"/>
            <a:chExt cx="6957150" cy="879974"/>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95633" y="607974"/>
              <a:ext cx="6859653"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أثر التعاون على الأداء</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8E4CD33C-B61E-8530-B68C-BBC8C200D945}"/>
              </a:ext>
            </a:extLst>
          </p:cNvPr>
          <p:cNvSpPr txBox="1"/>
          <p:nvPr/>
        </p:nvSpPr>
        <p:spPr>
          <a:xfrm>
            <a:off x="5690507" y="2459801"/>
            <a:ext cx="6225887" cy="2835263"/>
          </a:xfrm>
          <a:prstGeom prst="rect">
            <a:avLst/>
          </a:prstGeom>
          <a:noFill/>
        </p:spPr>
        <p:txBody>
          <a:bodyPr wrap="square">
            <a:spAutoFit/>
          </a:bodyPr>
          <a:lstStyle>
            <a:defPPr>
              <a:defRPr lang="en-US"/>
            </a:defPPr>
            <a:lvl1pPr algn="just" rtl="1">
              <a:lnSpc>
                <a:spcPct val="115000"/>
              </a:lnSpc>
              <a:defRPr sz="2800">
                <a:effectLst/>
                <a:latin typeface="Sakkal Majalla" panose="02000000000000000000" pitchFamily="2" charset="-78"/>
                <a:ea typeface="Calibri" panose="020F0502020204030204" pitchFamily="34" charset="0"/>
                <a:cs typeface="Sakkal Majalla" panose="02000000000000000000" pitchFamily="2" charset="-78"/>
              </a:defRPr>
            </a:lvl1pPr>
          </a:lstStyle>
          <a:p>
            <a:pPr marL="342900" lvl="0" indent="-342900" algn="r" rtl="1">
              <a:lnSpc>
                <a:spcPct val="107000"/>
              </a:lnSpc>
              <a:buSzPts val="1800"/>
              <a:buFont typeface="+mj-lt"/>
              <a:buAutoNum type="arabicPeriod"/>
            </a:pPr>
            <a:r>
              <a:rPr lang="ar-SY" dirty="0">
                <a:solidFill>
                  <a:srgbClr val="000000"/>
                </a:solidFill>
                <a:effectLst/>
                <a:latin typeface="Calibri" panose="020F0502020204030204" pitchFamily="34" charset="0"/>
                <a:ea typeface="Adobe Ming Std L"/>
                <a:cs typeface="Arial" panose="020B0604020202020204" pitchFamily="34" charset="0"/>
              </a:rPr>
              <a:t>تحسين جودة الخدمات المقدمة.</a:t>
            </a:r>
            <a:endParaRPr lang="en-US" dirty="0">
              <a:solidFill>
                <a:srgbClr val="000000"/>
              </a:solidFill>
              <a:effectLst/>
              <a:latin typeface="Calibri" panose="020F0502020204030204" pitchFamily="34" charset="0"/>
              <a:ea typeface="Adobe Ming Std L"/>
              <a:cs typeface="Arial" panose="020B0604020202020204" pitchFamily="34" charset="0"/>
            </a:endParaRPr>
          </a:p>
          <a:p>
            <a:pPr marL="342900" lvl="0" indent="-342900" algn="r" rtl="1">
              <a:lnSpc>
                <a:spcPct val="107000"/>
              </a:lnSpc>
              <a:buSzPts val="1800"/>
              <a:buFont typeface="+mj-lt"/>
              <a:buAutoNum type="arabicPeriod"/>
            </a:pPr>
            <a:r>
              <a:rPr lang="ar-SY" dirty="0">
                <a:solidFill>
                  <a:srgbClr val="000000"/>
                </a:solidFill>
                <a:effectLst/>
                <a:latin typeface="Calibri" panose="020F0502020204030204" pitchFamily="34" charset="0"/>
                <a:ea typeface="Adobe Ming Std L"/>
                <a:cs typeface="Arial" panose="020B0604020202020204" pitchFamily="34" charset="0"/>
              </a:rPr>
              <a:t>زيادة الاستدامة: برامج الشراكة تكون أكثر استمرارية ومرونة.</a:t>
            </a:r>
            <a:endParaRPr lang="en-US" dirty="0">
              <a:solidFill>
                <a:srgbClr val="000000"/>
              </a:solidFill>
              <a:effectLst/>
              <a:latin typeface="Calibri" panose="020F0502020204030204" pitchFamily="34" charset="0"/>
              <a:ea typeface="Adobe Ming Std L"/>
              <a:cs typeface="Arial" panose="020B0604020202020204" pitchFamily="34" charset="0"/>
            </a:endParaRPr>
          </a:p>
          <a:p>
            <a:pPr marL="342900" lvl="0" indent="-342900" algn="r" rtl="1">
              <a:lnSpc>
                <a:spcPct val="107000"/>
              </a:lnSpc>
              <a:buSzPts val="1800"/>
              <a:buFont typeface="+mj-lt"/>
              <a:buAutoNum type="arabicPeriod"/>
            </a:pPr>
            <a:r>
              <a:rPr lang="ar-SY" dirty="0">
                <a:solidFill>
                  <a:srgbClr val="000000"/>
                </a:solidFill>
                <a:effectLst/>
                <a:latin typeface="Calibri" panose="020F0502020204030204" pitchFamily="34" charset="0"/>
                <a:ea typeface="Adobe Ming Std L"/>
                <a:cs typeface="Arial" panose="020B0604020202020204" pitchFamily="34" charset="0"/>
              </a:rPr>
              <a:t>القدرة على مواجهة التحديات الكبرى مثل الأزمات والكوارث.</a:t>
            </a:r>
            <a:endParaRPr lang="en-US" dirty="0">
              <a:solidFill>
                <a:srgbClr val="000000"/>
              </a:solidFill>
              <a:effectLst/>
              <a:latin typeface="Calibri" panose="020F0502020204030204" pitchFamily="34" charset="0"/>
              <a:ea typeface="Adobe Ming Std L"/>
              <a:cs typeface="Arial" panose="020B0604020202020204" pitchFamily="34" charset="0"/>
            </a:endParaRPr>
          </a:p>
          <a:p>
            <a:pPr marL="342900" lvl="0" indent="-342900" algn="r" rtl="1">
              <a:lnSpc>
                <a:spcPct val="107000"/>
              </a:lnSpc>
              <a:spcAft>
                <a:spcPts val="800"/>
              </a:spcAft>
              <a:buSzPts val="1800"/>
              <a:buFont typeface="+mj-lt"/>
              <a:buAutoNum type="arabicPeriod"/>
            </a:pPr>
            <a:r>
              <a:rPr lang="ar-SY" dirty="0">
                <a:solidFill>
                  <a:srgbClr val="000000"/>
                </a:solidFill>
                <a:effectLst/>
                <a:latin typeface="Calibri" panose="020F0502020204030204" pitchFamily="34" charset="0"/>
                <a:ea typeface="Adobe Ming Std L"/>
                <a:cs typeface="Arial" panose="020B0604020202020204" pitchFamily="34" charset="0"/>
              </a:rPr>
              <a:t>خلق شبكة علاقات قوية تدعم العمل المستقبلي.</a:t>
            </a:r>
            <a:endParaRPr lang="en-US" dirty="0">
              <a:solidFill>
                <a:srgbClr val="000000"/>
              </a:solidFill>
              <a:effectLst/>
              <a:latin typeface="Calibri" panose="020F0502020204030204" pitchFamily="34" charset="0"/>
              <a:ea typeface="Adobe Ming Std L"/>
              <a:cs typeface="Arial" panose="020B0604020202020204" pitchFamily="34" charset="0"/>
            </a:endParaRPr>
          </a:p>
        </p:txBody>
      </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03795" y="1920218"/>
            <a:ext cx="4521200" cy="4521200"/>
          </a:xfrm>
          <a:prstGeom prst="rect">
            <a:avLst/>
          </a:prstGeom>
        </p:spPr>
      </p:pic>
    </p:spTree>
    <p:extLst>
      <p:ext uri="{BB962C8B-B14F-4D97-AF65-F5344CB8AC3E}">
        <p14:creationId xmlns:p14="http://schemas.microsoft.com/office/powerpoint/2010/main" val="22769265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تحديات العمل الفردي ومخاطره</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3" name="Group 2">
            <a:extLst>
              <a:ext uri="{FF2B5EF4-FFF2-40B4-BE49-F238E27FC236}">
                <a16:creationId xmlns:a16="http://schemas.microsoft.com/office/drawing/2014/main" id="{7749DDE4-BA5F-5258-5113-E98A319E8A8E}"/>
              </a:ext>
            </a:extLst>
          </p:cNvPr>
          <p:cNvGrpSpPr/>
          <p:nvPr/>
        </p:nvGrpSpPr>
        <p:grpSpPr>
          <a:xfrm>
            <a:off x="3794111" y="5072268"/>
            <a:ext cx="4603778" cy="913105"/>
            <a:chOff x="0" y="0"/>
            <a:chExt cx="2689269" cy="533422"/>
          </a:xfrm>
        </p:grpSpPr>
        <p:sp>
          <p:nvSpPr>
            <p:cNvPr id="83" name="Google Shape;2171;p42">
              <a:extLst>
                <a:ext uri="{FF2B5EF4-FFF2-40B4-BE49-F238E27FC236}">
                  <a16:creationId xmlns:a16="http://schemas.microsoft.com/office/drawing/2014/main" id="{1E5A6461-E6B0-4D18-A081-452FC850AC22}"/>
                </a:ext>
              </a:extLst>
            </p:cNvPr>
            <p:cNvSpPr>
              <a:spLocks/>
            </p:cNvSpPr>
            <p:nvPr/>
          </p:nvSpPr>
          <p:spPr bwMode="auto">
            <a:xfrm flipH="1">
              <a:off x="2271251" y="0"/>
              <a:ext cx="418018" cy="533422"/>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4" name="Google Shape;2172;p42">
              <a:extLst>
                <a:ext uri="{FF2B5EF4-FFF2-40B4-BE49-F238E27FC236}">
                  <a16:creationId xmlns:a16="http://schemas.microsoft.com/office/drawing/2014/main" id="{1DF522F7-537A-4171-8218-E5144D033C9B}"/>
                </a:ext>
              </a:extLst>
            </p:cNvPr>
            <p:cNvSpPr>
              <a:spLocks/>
            </p:cNvSpPr>
            <p:nvPr/>
          </p:nvSpPr>
          <p:spPr bwMode="auto">
            <a:xfrm flipH="1">
              <a:off x="2271251" y="274547"/>
              <a:ext cx="296562" cy="25717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85" name="Google Shape;2173;p42">
              <a:extLst>
                <a:ext uri="{FF2B5EF4-FFF2-40B4-BE49-F238E27FC236}">
                  <a16:creationId xmlns:a16="http://schemas.microsoft.com/office/drawing/2014/main" id="{5E0A8161-F0CA-4540-AFAF-82E5F12FB924}"/>
                </a:ext>
              </a:extLst>
            </p:cNvPr>
            <p:cNvSpPr>
              <a:spLocks/>
            </p:cNvSpPr>
            <p:nvPr/>
          </p:nvSpPr>
          <p:spPr bwMode="auto">
            <a:xfrm flipH="1">
              <a:off x="0" y="0"/>
              <a:ext cx="2307371" cy="477579"/>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قلة الابتكار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6" name="Google Shape;2174;p42">
              <a:extLst>
                <a:ext uri="{FF2B5EF4-FFF2-40B4-BE49-F238E27FC236}">
                  <a16:creationId xmlns:a16="http://schemas.microsoft.com/office/drawing/2014/main" id="{9B209CBA-B861-4DD9-99D2-5DFCC54CDF08}"/>
                </a:ext>
              </a:extLst>
            </p:cNvPr>
            <p:cNvSpPr>
              <a:spLocks/>
            </p:cNvSpPr>
            <p:nvPr/>
          </p:nvSpPr>
          <p:spPr bwMode="auto">
            <a:xfrm flipH="1">
              <a:off x="0" y="0"/>
              <a:ext cx="2158570" cy="477579"/>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87" name="Google Shape;2175;p42">
              <a:extLst>
                <a:ext uri="{FF2B5EF4-FFF2-40B4-BE49-F238E27FC236}">
                  <a16:creationId xmlns:a16="http://schemas.microsoft.com/office/drawing/2014/main" id="{26685B3A-B780-4B85-AA47-292671E70E07}"/>
                </a:ext>
              </a:extLst>
            </p:cNvPr>
            <p:cNvSpPr>
              <a:spLocks/>
            </p:cNvSpPr>
            <p:nvPr/>
          </p:nvSpPr>
          <p:spPr bwMode="auto">
            <a:xfrm flipH="1">
              <a:off x="1089111" y="415224"/>
              <a:ext cx="1341943" cy="11750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grpSp>
        <p:nvGrpSpPr>
          <p:cNvPr id="89" name="Group 88">
            <a:extLst>
              <a:ext uri="{FF2B5EF4-FFF2-40B4-BE49-F238E27FC236}">
                <a16:creationId xmlns:a16="http://schemas.microsoft.com/office/drawing/2014/main" id="{A7CD8C84-290E-4F78-E260-F90A71CD07CA}"/>
              </a:ext>
            </a:extLst>
          </p:cNvPr>
          <p:cNvGrpSpPr/>
          <p:nvPr/>
        </p:nvGrpSpPr>
        <p:grpSpPr>
          <a:xfrm>
            <a:off x="6297004" y="3542793"/>
            <a:ext cx="4602930" cy="913106"/>
            <a:chOff x="6297004" y="3542793"/>
            <a:chExt cx="4602930" cy="913106"/>
          </a:xfrm>
        </p:grpSpPr>
        <p:sp>
          <p:nvSpPr>
            <p:cNvPr id="60" name="Google Shape;2171;p42">
              <a:extLst>
                <a:ext uri="{FF2B5EF4-FFF2-40B4-BE49-F238E27FC236}">
                  <a16:creationId xmlns:a16="http://schemas.microsoft.com/office/drawing/2014/main" id="{B3172552-A2A3-4CE3-9176-E3D1B81EE903}"/>
                </a:ext>
              </a:extLst>
            </p:cNvPr>
            <p:cNvSpPr>
              <a:spLocks/>
            </p:cNvSpPr>
            <p:nvPr/>
          </p:nvSpPr>
          <p:spPr bwMode="auto">
            <a:xfrm flipH="1">
              <a:off x="10184325" y="3542793"/>
              <a:ext cx="715609" cy="91310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1" name="Google Shape;2172;p42">
              <a:extLst>
                <a:ext uri="{FF2B5EF4-FFF2-40B4-BE49-F238E27FC236}">
                  <a16:creationId xmlns:a16="http://schemas.microsoft.com/office/drawing/2014/main" id="{06DA94C2-5838-4632-84AA-C079E98AEE61}"/>
                </a:ext>
              </a:extLst>
            </p:cNvPr>
            <p:cNvSpPr>
              <a:spLocks/>
            </p:cNvSpPr>
            <p:nvPr/>
          </p:nvSpPr>
          <p:spPr bwMode="auto">
            <a:xfrm flipH="1">
              <a:off x="10184325" y="4015666"/>
              <a:ext cx="507687" cy="440233"/>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62" name="Google Shape;2173;p42">
              <a:extLst>
                <a:ext uri="{FF2B5EF4-FFF2-40B4-BE49-F238E27FC236}">
                  <a16:creationId xmlns:a16="http://schemas.microsoft.com/office/drawing/2014/main" id="{C482E66D-44E3-4331-8D25-50975EF15D30}"/>
                </a:ext>
              </a:extLst>
            </p:cNvPr>
            <p:cNvSpPr>
              <a:spLocks/>
            </p:cNvSpPr>
            <p:nvPr/>
          </p:nvSpPr>
          <p:spPr bwMode="auto">
            <a:xfrm flipH="1">
              <a:off x="6297004" y="3542793"/>
              <a:ext cx="3950010" cy="8175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ضعف التأثير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3" name="Google Shape;2174;p42">
              <a:extLst>
                <a:ext uri="{FF2B5EF4-FFF2-40B4-BE49-F238E27FC236}">
                  <a16:creationId xmlns:a16="http://schemas.microsoft.com/office/drawing/2014/main" id="{C9BF5B8B-243B-44EA-A389-3DC45565639E}"/>
                </a:ext>
              </a:extLst>
            </p:cNvPr>
            <p:cNvSpPr>
              <a:spLocks/>
            </p:cNvSpPr>
            <p:nvPr/>
          </p:nvSpPr>
          <p:spPr bwMode="auto">
            <a:xfrm flipH="1">
              <a:off x="6297004" y="3542793"/>
              <a:ext cx="3695277" cy="8175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64" name="Google Shape;2175;p42">
              <a:extLst>
                <a:ext uri="{FF2B5EF4-FFF2-40B4-BE49-F238E27FC236}">
                  <a16:creationId xmlns:a16="http://schemas.microsoft.com/office/drawing/2014/main" id="{11F4F9B3-A4C9-495E-B1BC-9AEC21D1195F}"/>
                </a:ext>
              </a:extLst>
            </p:cNvPr>
            <p:cNvSpPr>
              <a:spLocks/>
            </p:cNvSpPr>
            <p:nvPr/>
          </p:nvSpPr>
          <p:spPr bwMode="auto">
            <a:xfrm flipH="1">
              <a:off x="8160264" y="4254753"/>
              <a:ext cx="2297285" cy="20114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grpSp>
        <p:nvGrpSpPr>
          <p:cNvPr id="71" name="Google Shape;2170;p42">
            <a:extLst>
              <a:ext uri="{FF2B5EF4-FFF2-40B4-BE49-F238E27FC236}">
                <a16:creationId xmlns:a16="http://schemas.microsoft.com/office/drawing/2014/main" id="{88DD1895-D965-4CA0-9422-D18920B530CB}"/>
              </a:ext>
            </a:extLst>
          </p:cNvPr>
          <p:cNvGrpSpPr>
            <a:grpSpLocks/>
          </p:cNvGrpSpPr>
          <p:nvPr/>
        </p:nvGrpSpPr>
        <p:grpSpPr bwMode="auto">
          <a:xfrm flipH="1">
            <a:off x="6297348" y="2288100"/>
            <a:ext cx="4602925" cy="913106"/>
            <a:chOff x="2924296" y="0"/>
            <a:chExt cx="44054" cy="8616"/>
          </a:xfrm>
        </p:grpSpPr>
        <p:sp>
          <p:nvSpPr>
            <p:cNvPr id="78" name="Google Shape;2171;p42">
              <a:extLst>
                <a:ext uri="{FF2B5EF4-FFF2-40B4-BE49-F238E27FC236}">
                  <a16:creationId xmlns:a16="http://schemas.microsoft.com/office/drawing/2014/main" id="{0FF2A145-9D74-4B0A-B141-404C023E9496}"/>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dirty="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9" name="Google Shape;2172;p42">
              <a:extLst>
                <a:ext uri="{FF2B5EF4-FFF2-40B4-BE49-F238E27FC236}">
                  <a16:creationId xmlns:a16="http://schemas.microsoft.com/office/drawing/2014/main" id="{556BEDFC-42D8-442F-9C35-833B513B5758}"/>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80" name="Google Shape;2173;p42">
              <a:extLst>
                <a:ext uri="{FF2B5EF4-FFF2-40B4-BE49-F238E27FC236}">
                  <a16:creationId xmlns:a16="http://schemas.microsoft.com/office/drawing/2014/main" id="{58B854B5-211C-4278-9C0D-DCD4FA20BCE4}"/>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نقص الموارد</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1" name="Google Shape;2174;p42">
              <a:extLst>
                <a:ext uri="{FF2B5EF4-FFF2-40B4-BE49-F238E27FC236}">
                  <a16:creationId xmlns:a16="http://schemas.microsoft.com/office/drawing/2014/main" id="{3B8ECD89-8DDF-40B3-B156-774DB17BB9A8}"/>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82" name="Google Shape;2175;p42">
              <a:extLst>
                <a:ext uri="{FF2B5EF4-FFF2-40B4-BE49-F238E27FC236}">
                  <a16:creationId xmlns:a16="http://schemas.microsoft.com/office/drawing/2014/main" id="{946BD797-87A7-49C7-9BC9-6E92781536CC}"/>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grpSp>
        <p:nvGrpSpPr>
          <p:cNvPr id="72" name="Google Shape;2170;p42">
            <a:extLst>
              <a:ext uri="{FF2B5EF4-FFF2-40B4-BE49-F238E27FC236}">
                <a16:creationId xmlns:a16="http://schemas.microsoft.com/office/drawing/2014/main" id="{B069A469-D4D5-42D2-B3B8-3EED2200273C}"/>
              </a:ext>
            </a:extLst>
          </p:cNvPr>
          <p:cNvGrpSpPr>
            <a:grpSpLocks/>
          </p:cNvGrpSpPr>
          <p:nvPr/>
        </p:nvGrpSpPr>
        <p:grpSpPr bwMode="auto">
          <a:xfrm flipH="1">
            <a:off x="1291731" y="2288100"/>
            <a:ext cx="4602925" cy="913106"/>
            <a:chOff x="2" y="0"/>
            <a:chExt cx="44054" cy="8616"/>
          </a:xfrm>
        </p:grpSpPr>
        <p:sp>
          <p:nvSpPr>
            <p:cNvPr id="73" name="Google Shape;2171;p42">
              <a:extLst>
                <a:ext uri="{FF2B5EF4-FFF2-40B4-BE49-F238E27FC236}">
                  <a16:creationId xmlns:a16="http://schemas.microsoft.com/office/drawing/2014/main" id="{1E35C162-DC80-47D3-89BC-A6BD717EA0EF}"/>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4" name="Google Shape;2172;p42">
              <a:extLst>
                <a:ext uri="{FF2B5EF4-FFF2-40B4-BE49-F238E27FC236}">
                  <a16:creationId xmlns:a16="http://schemas.microsoft.com/office/drawing/2014/main" id="{78EB4519-F551-4AAB-9090-CB6291097C7D}"/>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75" name="Google Shape;2173;p42">
              <a:extLst>
                <a:ext uri="{FF2B5EF4-FFF2-40B4-BE49-F238E27FC236}">
                  <a16:creationId xmlns:a16="http://schemas.microsoft.com/office/drawing/2014/main" id="{F6B82511-F416-49B7-A989-FF47BEAB6CB5}"/>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تكرار الجهود</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6" name="Google Shape;2174;p42">
              <a:extLst>
                <a:ext uri="{FF2B5EF4-FFF2-40B4-BE49-F238E27FC236}">
                  <a16:creationId xmlns:a16="http://schemas.microsoft.com/office/drawing/2014/main" id="{29DAD07B-3F79-46DA-BC96-ED26D297B1DB}"/>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77" name="Google Shape;2175;p42">
              <a:extLst>
                <a:ext uri="{FF2B5EF4-FFF2-40B4-BE49-F238E27FC236}">
                  <a16:creationId xmlns:a16="http://schemas.microsoft.com/office/drawing/2014/main" id="{003EBFFA-84F5-4869-BC23-6FBAAFBA0F83}"/>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grpSp>
        <p:nvGrpSpPr>
          <p:cNvPr id="90" name="Group 89">
            <a:extLst>
              <a:ext uri="{FF2B5EF4-FFF2-40B4-BE49-F238E27FC236}">
                <a16:creationId xmlns:a16="http://schemas.microsoft.com/office/drawing/2014/main" id="{10A3E916-3E34-3F26-A5A1-FB1E34C2D9F8}"/>
              </a:ext>
            </a:extLst>
          </p:cNvPr>
          <p:cNvGrpSpPr/>
          <p:nvPr/>
        </p:nvGrpSpPr>
        <p:grpSpPr>
          <a:xfrm>
            <a:off x="1291726" y="3542793"/>
            <a:ext cx="4602930" cy="913106"/>
            <a:chOff x="1291726" y="3542793"/>
            <a:chExt cx="4602930" cy="913106"/>
          </a:xfrm>
        </p:grpSpPr>
        <p:sp>
          <p:nvSpPr>
            <p:cNvPr id="66" name="Google Shape;2171;p42">
              <a:extLst>
                <a:ext uri="{FF2B5EF4-FFF2-40B4-BE49-F238E27FC236}">
                  <a16:creationId xmlns:a16="http://schemas.microsoft.com/office/drawing/2014/main" id="{B89AE567-0941-4348-83B5-7026F05F2443}"/>
                </a:ext>
              </a:extLst>
            </p:cNvPr>
            <p:cNvSpPr>
              <a:spLocks/>
            </p:cNvSpPr>
            <p:nvPr/>
          </p:nvSpPr>
          <p:spPr bwMode="auto">
            <a:xfrm flipH="1">
              <a:off x="5179047" y="3542793"/>
              <a:ext cx="715609" cy="91310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7" name="Google Shape;2172;p42">
              <a:extLst>
                <a:ext uri="{FF2B5EF4-FFF2-40B4-BE49-F238E27FC236}">
                  <a16:creationId xmlns:a16="http://schemas.microsoft.com/office/drawing/2014/main" id="{11CA34BF-FFCE-4E34-94ED-309AE51F468F}"/>
                </a:ext>
              </a:extLst>
            </p:cNvPr>
            <p:cNvSpPr>
              <a:spLocks/>
            </p:cNvSpPr>
            <p:nvPr/>
          </p:nvSpPr>
          <p:spPr bwMode="auto">
            <a:xfrm flipH="1">
              <a:off x="5179047" y="4015666"/>
              <a:ext cx="507687" cy="440233"/>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68" name="Google Shape;2173;p42">
              <a:extLst>
                <a:ext uri="{FF2B5EF4-FFF2-40B4-BE49-F238E27FC236}">
                  <a16:creationId xmlns:a16="http://schemas.microsoft.com/office/drawing/2014/main" id="{580E9778-7E1A-4979-8303-032221728820}"/>
                </a:ext>
              </a:extLst>
            </p:cNvPr>
            <p:cNvSpPr>
              <a:spLocks/>
            </p:cNvSpPr>
            <p:nvPr/>
          </p:nvSpPr>
          <p:spPr bwMode="auto">
            <a:xfrm flipH="1">
              <a:off x="1291726" y="3542793"/>
              <a:ext cx="3950010" cy="8175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صعوبة التقييم والمتابعة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9" name="Google Shape;2174;p42">
              <a:extLst>
                <a:ext uri="{FF2B5EF4-FFF2-40B4-BE49-F238E27FC236}">
                  <a16:creationId xmlns:a16="http://schemas.microsoft.com/office/drawing/2014/main" id="{F5C0E92A-F53A-42A6-92B7-37AC7E58C267}"/>
                </a:ext>
              </a:extLst>
            </p:cNvPr>
            <p:cNvSpPr>
              <a:spLocks/>
            </p:cNvSpPr>
            <p:nvPr/>
          </p:nvSpPr>
          <p:spPr bwMode="auto">
            <a:xfrm flipH="1">
              <a:off x="1291726" y="3542793"/>
              <a:ext cx="3695277" cy="8175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70" name="Google Shape;2175;p42">
              <a:extLst>
                <a:ext uri="{FF2B5EF4-FFF2-40B4-BE49-F238E27FC236}">
                  <a16:creationId xmlns:a16="http://schemas.microsoft.com/office/drawing/2014/main" id="{6DB68396-DC66-4194-BFAF-AD50F1229DE2}"/>
                </a:ext>
              </a:extLst>
            </p:cNvPr>
            <p:cNvSpPr>
              <a:spLocks/>
            </p:cNvSpPr>
            <p:nvPr/>
          </p:nvSpPr>
          <p:spPr bwMode="auto">
            <a:xfrm flipH="1">
              <a:off x="3154986" y="4254753"/>
              <a:ext cx="2297285" cy="20114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spTree>
    <p:extLst>
      <p:ext uri="{BB962C8B-B14F-4D97-AF65-F5344CB8AC3E}">
        <p14:creationId xmlns:p14="http://schemas.microsoft.com/office/powerpoint/2010/main" val="23878876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1000"/>
                                        <p:tgtEl>
                                          <p:spTgt spid="72"/>
                                        </p:tgtEl>
                                      </p:cBhvr>
                                    </p:animEffect>
                                    <p:anim calcmode="lin" valueType="num">
                                      <p:cBhvr>
                                        <p:cTn id="15" dur="1000" fill="hold"/>
                                        <p:tgtEl>
                                          <p:spTgt spid="72"/>
                                        </p:tgtEl>
                                        <p:attrNameLst>
                                          <p:attrName>ppt_x</p:attrName>
                                        </p:attrNameLst>
                                      </p:cBhvr>
                                      <p:tavLst>
                                        <p:tav tm="0">
                                          <p:val>
                                            <p:strVal val="#ppt_x"/>
                                          </p:val>
                                        </p:tav>
                                        <p:tav tm="100000">
                                          <p:val>
                                            <p:strVal val="#ppt_x"/>
                                          </p:val>
                                        </p:tav>
                                      </p:tavLst>
                                    </p:anim>
                                    <p:anim calcmode="lin" valueType="num">
                                      <p:cBhvr>
                                        <p:cTn id="16"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9"/>
                                        </p:tgtEl>
                                        <p:attrNameLst>
                                          <p:attrName>style.visibility</p:attrName>
                                        </p:attrNameLst>
                                      </p:cBhvr>
                                      <p:to>
                                        <p:strVal val="visible"/>
                                      </p:to>
                                    </p:set>
                                    <p:animEffect transition="in" filter="fade">
                                      <p:cBhvr>
                                        <p:cTn id="21" dur="1000"/>
                                        <p:tgtEl>
                                          <p:spTgt spid="89"/>
                                        </p:tgtEl>
                                      </p:cBhvr>
                                    </p:animEffect>
                                    <p:anim calcmode="lin" valueType="num">
                                      <p:cBhvr>
                                        <p:cTn id="22" dur="1000" fill="hold"/>
                                        <p:tgtEl>
                                          <p:spTgt spid="89"/>
                                        </p:tgtEl>
                                        <p:attrNameLst>
                                          <p:attrName>ppt_x</p:attrName>
                                        </p:attrNameLst>
                                      </p:cBhvr>
                                      <p:tavLst>
                                        <p:tav tm="0">
                                          <p:val>
                                            <p:strVal val="#ppt_x"/>
                                          </p:val>
                                        </p:tav>
                                        <p:tav tm="100000">
                                          <p:val>
                                            <p:strVal val="#ppt_x"/>
                                          </p:val>
                                        </p:tav>
                                      </p:tavLst>
                                    </p:anim>
                                    <p:anim calcmode="lin" valueType="num">
                                      <p:cBhvr>
                                        <p:cTn id="23"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1000"/>
                                        <p:tgtEl>
                                          <p:spTgt spid="90"/>
                                        </p:tgtEl>
                                      </p:cBhvr>
                                    </p:animEffect>
                                    <p:anim calcmode="lin" valueType="num">
                                      <p:cBhvr>
                                        <p:cTn id="29" dur="1000" fill="hold"/>
                                        <p:tgtEl>
                                          <p:spTgt spid="90"/>
                                        </p:tgtEl>
                                        <p:attrNameLst>
                                          <p:attrName>ppt_x</p:attrName>
                                        </p:attrNameLst>
                                      </p:cBhvr>
                                      <p:tavLst>
                                        <p:tav tm="0">
                                          <p:val>
                                            <p:strVal val="#ppt_x"/>
                                          </p:val>
                                        </p:tav>
                                        <p:tav tm="100000">
                                          <p:val>
                                            <p:strVal val="#ppt_x"/>
                                          </p:val>
                                        </p:tav>
                                      </p:tavLst>
                                    </p:anim>
                                    <p:anim calcmode="lin" valueType="num">
                                      <p:cBhvr>
                                        <p:cTn id="30"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تحديات العمل الفردي ومخاطره</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 name="Group 8">
            <a:extLst>
              <a:ext uri="{FF2B5EF4-FFF2-40B4-BE49-F238E27FC236}">
                <a16:creationId xmlns:a16="http://schemas.microsoft.com/office/drawing/2014/main" id="{E7AF9DD5-1213-62D1-44F7-D812854BC2E9}"/>
              </a:ext>
            </a:extLst>
          </p:cNvPr>
          <p:cNvGrpSpPr/>
          <p:nvPr/>
        </p:nvGrpSpPr>
        <p:grpSpPr>
          <a:xfrm>
            <a:off x="1548119" y="3102015"/>
            <a:ext cx="4341026" cy="860991"/>
            <a:chOff x="0" y="0"/>
            <a:chExt cx="2689270" cy="533422"/>
          </a:xfrm>
        </p:grpSpPr>
        <p:sp>
          <p:nvSpPr>
            <p:cNvPr id="43" name="Google Shape;2171;p42">
              <a:extLst>
                <a:ext uri="{FF2B5EF4-FFF2-40B4-BE49-F238E27FC236}">
                  <a16:creationId xmlns:a16="http://schemas.microsoft.com/office/drawing/2014/main" id="{E3FE846A-E2B7-4801-BF64-C76F925DF06B}"/>
                </a:ext>
              </a:extLst>
            </p:cNvPr>
            <p:cNvSpPr>
              <a:spLocks/>
            </p:cNvSpPr>
            <p:nvPr/>
          </p:nvSpPr>
          <p:spPr bwMode="auto">
            <a:xfrm flipH="1">
              <a:off x="2271252" y="0"/>
              <a:ext cx="418018" cy="533422"/>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Google Shape;2172;p42">
              <a:extLst>
                <a:ext uri="{FF2B5EF4-FFF2-40B4-BE49-F238E27FC236}">
                  <a16:creationId xmlns:a16="http://schemas.microsoft.com/office/drawing/2014/main" id="{8084BF31-CE03-4BE7-8AD6-0621EDD7CAC5}"/>
                </a:ext>
              </a:extLst>
            </p:cNvPr>
            <p:cNvSpPr>
              <a:spLocks/>
            </p:cNvSpPr>
            <p:nvPr/>
          </p:nvSpPr>
          <p:spPr bwMode="auto">
            <a:xfrm flipH="1">
              <a:off x="2271252" y="274547"/>
              <a:ext cx="296562" cy="25717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57" name="Google Shape;2173;p42">
              <a:extLst>
                <a:ext uri="{FF2B5EF4-FFF2-40B4-BE49-F238E27FC236}">
                  <a16:creationId xmlns:a16="http://schemas.microsoft.com/office/drawing/2014/main" id="{75B4DB0C-A670-4ADF-9A97-AC41A6553CEC}"/>
                </a:ext>
              </a:extLst>
            </p:cNvPr>
            <p:cNvSpPr>
              <a:spLocks/>
            </p:cNvSpPr>
            <p:nvPr/>
          </p:nvSpPr>
          <p:spPr bwMode="auto">
            <a:xfrm flipH="1">
              <a:off x="0" y="0"/>
              <a:ext cx="2307371" cy="477579"/>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مخاطرالإرهاق</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8" name="Google Shape;2174;p42">
              <a:extLst>
                <a:ext uri="{FF2B5EF4-FFF2-40B4-BE49-F238E27FC236}">
                  <a16:creationId xmlns:a16="http://schemas.microsoft.com/office/drawing/2014/main" id="{E616D610-1FE4-451E-8056-6EB51BEA5926}"/>
                </a:ext>
              </a:extLst>
            </p:cNvPr>
            <p:cNvSpPr>
              <a:spLocks/>
            </p:cNvSpPr>
            <p:nvPr/>
          </p:nvSpPr>
          <p:spPr bwMode="auto">
            <a:xfrm flipH="1">
              <a:off x="0" y="0"/>
              <a:ext cx="2158570" cy="477579"/>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59" name="Google Shape;2175;p42">
              <a:extLst>
                <a:ext uri="{FF2B5EF4-FFF2-40B4-BE49-F238E27FC236}">
                  <a16:creationId xmlns:a16="http://schemas.microsoft.com/office/drawing/2014/main" id="{70CBAAA4-0F62-44A6-A864-2E43CDB1FF4E}"/>
                </a:ext>
              </a:extLst>
            </p:cNvPr>
            <p:cNvSpPr>
              <a:spLocks/>
            </p:cNvSpPr>
            <p:nvPr/>
          </p:nvSpPr>
          <p:spPr bwMode="auto">
            <a:xfrm flipH="1">
              <a:off x="1089112" y="415224"/>
              <a:ext cx="1341943" cy="11750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grpSp>
        <p:nvGrpSpPr>
          <p:cNvPr id="10" name="Group 9">
            <a:extLst>
              <a:ext uri="{FF2B5EF4-FFF2-40B4-BE49-F238E27FC236}">
                <a16:creationId xmlns:a16="http://schemas.microsoft.com/office/drawing/2014/main" id="{FC39BAEB-5705-F1A6-B966-DA53F11CF7ED}"/>
              </a:ext>
            </a:extLst>
          </p:cNvPr>
          <p:cNvGrpSpPr/>
          <p:nvPr/>
        </p:nvGrpSpPr>
        <p:grpSpPr>
          <a:xfrm>
            <a:off x="6096001" y="3114681"/>
            <a:ext cx="4578229" cy="860956"/>
            <a:chOff x="-146996" y="0"/>
            <a:chExt cx="2836265" cy="533422"/>
          </a:xfrm>
        </p:grpSpPr>
        <p:sp>
          <p:nvSpPr>
            <p:cNvPr id="38" name="Google Shape;2171;p42">
              <a:extLst>
                <a:ext uri="{FF2B5EF4-FFF2-40B4-BE49-F238E27FC236}">
                  <a16:creationId xmlns:a16="http://schemas.microsoft.com/office/drawing/2014/main" id="{EE331DE4-F622-A9BD-CB4B-BA35D6E79F31}"/>
                </a:ext>
              </a:extLst>
            </p:cNvPr>
            <p:cNvSpPr>
              <a:spLocks/>
            </p:cNvSpPr>
            <p:nvPr/>
          </p:nvSpPr>
          <p:spPr bwMode="auto">
            <a:xfrm flipH="1">
              <a:off x="2271251" y="0"/>
              <a:ext cx="418018" cy="533422"/>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pPr>
              <a:r>
                <a:rPr lang="ar-SY" sz="2800" kern="1200">
                  <a:solidFill>
                    <a:srgbClr val="FFFFFF"/>
                  </a:solidFill>
                  <a:effectLst/>
                  <a:latin typeface="Times New Roman" panose="02020603050405020304" pitchFamily="18" charset="0"/>
                  <a:ea typeface="GE Dinar Two Medium" panose="020A0503020102020204" pitchFamily="18" charset="-78"/>
                  <a:cs typeface="Adobe Arabic" panose="02040503050201020203" pitchFamily="18" charset="-78"/>
                </a:rPr>
                <a:t>7</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Google Shape;2172;p42">
              <a:extLst>
                <a:ext uri="{FF2B5EF4-FFF2-40B4-BE49-F238E27FC236}">
                  <a16:creationId xmlns:a16="http://schemas.microsoft.com/office/drawing/2014/main" id="{6CD9607F-5939-28F5-2F17-7DBFDF14AEA4}"/>
                </a:ext>
              </a:extLst>
            </p:cNvPr>
            <p:cNvSpPr>
              <a:spLocks/>
            </p:cNvSpPr>
            <p:nvPr/>
          </p:nvSpPr>
          <p:spPr bwMode="auto">
            <a:xfrm flipH="1">
              <a:off x="2271251" y="274547"/>
              <a:ext cx="296562" cy="25717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40" name="Google Shape;2173;p42">
              <a:extLst>
                <a:ext uri="{FF2B5EF4-FFF2-40B4-BE49-F238E27FC236}">
                  <a16:creationId xmlns:a16="http://schemas.microsoft.com/office/drawing/2014/main" id="{D3318E17-529F-BC7C-BEFF-527DAFE43444}"/>
                </a:ext>
              </a:extLst>
            </p:cNvPr>
            <p:cNvSpPr>
              <a:spLocks/>
            </p:cNvSpPr>
            <p:nvPr/>
          </p:nvSpPr>
          <p:spPr bwMode="auto">
            <a:xfrm flipH="1">
              <a:off x="-146996" y="0"/>
              <a:ext cx="2454368" cy="477579"/>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r" rtl="1">
                <a:lnSpc>
                  <a:spcPct val="80000"/>
                </a:lnSpc>
              </a:pPr>
              <a:r>
                <a:rPr lang="ar-SY" sz="3200" b="1" kern="1200" dirty="0">
                  <a:solidFill>
                    <a:srgbClr val="000000"/>
                  </a:solidFill>
                  <a:effectLst/>
                  <a:latin typeface="Times New Roman" panose="02020603050405020304" pitchFamily="18" charset="0"/>
                  <a:ea typeface="GE Dinar Two Medium" panose="020A0503020102020204"/>
                  <a:cs typeface="Adobe Arabic" panose="02040503050201020203"/>
                </a:rPr>
                <a:t>ضعف القدرة على مواجهة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1" name="Google Shape;2174;p42">
              <a:extLst>
                <a:ext uri="{FF2B5EF4-FFF2-40B4-BE49-F238E27FC236}">
                  <a16:creationId xmlns:a16="http://schemas.microsoft.com/office/drawing/2014/main" id="{AE63DFCC-F0F3-371E-3353-CB58E1D93B6C}"/>
                </a:ext>
              </a:extLst>
            </p:cNvPr>
            <p:cNvSpPr>
              <a:spLocks/>
            </p:cNvSpPr>
            <p:nvPr/>
          </p:nvSpPr>
          <p:spPr bwMode="auto">
            <a:xfrm flipH="1">
              <a:off x="0" y="0"/>
              <a:ext cx="2158570" cy="477579"/>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42" name="Google Shape;2175;p42">
              <a:extLst>
                <a:ext uri="{FF2B5EF4-FFF2-40B4-BE49-F238E27FC236}">
                  <a16:creationId xmlns:a16="http://schemas.microsoft.com/office/drawing/2014/main" id="{D58AE5DD-23BA-F7D5-6B0B-73C07E3B86D5}"/>
                </a:ext>
              </a:extLst>
            </p:cNvPr>
            <p:cNvSpPr>
              <a:spLocks/>
            </p:cNvSpPr>
            <p:nvPr/>
          </p:nvSpPr>
          <p:spPr bwMode="auto">
            <a:xfrm flipH="1">
              <a:off x="1089111" y="415224"/>
              <a:ext cx="1341943" cy="11750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spTree>
    <p:extLst>
      <p:ext uri="{BB962C8B-B14F-4D97-AF65-F5344CB8AC3E}">
        <p14:creationId xmlns:p14="http://schemas.microsoft.com/office/powerpoint/2010/main" val="13654875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مخاطر العمل الفردي</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 name="مجموعة 3">
            <a:extLst>
              <a:ext uri="{FF2B5EF4-FFF2-40B4-BE49-F238E27FC236}">
                <a16:creationId xmlns:a16="http://schemas.microsoft.com/office/drawing/2014/main" id="{D1679B5E-A487-072F-9D6E-67719CDBB58A}"/>
              </a:ext>
            </a:extLst>
          </p:cNvPr>
          <p:cNvGrpSpPr/>
          <p:nvPr/>
        </p:nvGrpSpPr>
        <p:grpSpPr>
          <a:xfrm>
            <a:off x="7889204" y="2357090"/>
            <a:ext cx="3166137" cy="3423224"/>
            <a:chOff x="4359652" y="1"/>
            <a:chExt cx="1368991" cy="1541709"/>
          </a:xfrm>
        </p:grpSpPr>
        <p:grpSp>
          <p:nvGrpSpPr>
            <p:cNvPr id="58" name="مجموعة 18">
              <a:extLst>
                <a:ext uri="{FF2B5EF4-FFF2-40B4-BE49-F238E27FC236}">
                  <a16:creationId xmlns:a16="http://schemas.microsoft.com/office/drawing/2014/main" id="{25731238-AEDE-D4EC-1AC7-DFAD423A30D1}"/>
                </a:ext>
              </a:extLst>
            </p:cNvPr>
            <p:cNvGrpSpPr/>
            <p:nvPr/>
          </p:nvGrpSpPr>
          <p:grpSpPr>
            <a:xfrm>
              <a:off x="4493055" y="1"/>
              <a:ext cx="1181100" cy="1541709"/>
              <a:chOff x="4493055" y="1"/>
              <a:chExt cx="1181100" cy="1541709"/>
            </a:xfrm>
          </p:grpSpPr>
          <p:sp>
            <p:nvSpPr>
              <p:cNvPr id="60" name="مستطيل: زوايا مستديرة 38">
                <a:extLst>
                  <a:ext uri="{FF2B5EF4-FFF2-40B4-BE49-F238E27FC236}">
                    <a16:creationId xmlns:a16="http://schemas.microsoft.com/office/drawing/2014/main" id="{318D0285-B609-2F52-D33F-55123CD08D87}"/>
                  </a:ext>
                </a:extLst>
              </p:cNvPr>
              <p:cNvSpPr/>
              <p:nvPr/>
            </p:nvSpPr>
            <p:spPr>
              <a:xfrm flipH="1" flipV="1">
                <a:off x="4493055"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1" name="شكل بيضاوي 39">
                <a:extLst>
                  <a:ext uri="{FF2B5EF4-FFF2-40B4-BE49-F238E27FC236}">
                    <a16:creationId xmlns:a16="http://schemas.microsoft.com/office/drawing/2014/main" id="{B431B4ED-FE31-2F19-326E-084D3B86AE67}"/>
                  </a:ext>
                </a:extLst>
              </p:cNvPr>
              <p:cNvSpPr/>
              <p:nvPr/>
            </p:nvSpPr>
            <p:spPr>
              <a:xfrm>
                <a:off x="4797855"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000" dirty="0">
                    <a:solidFill>
                      <a:schemeClr val="tx1"/>
                    </a:solidFill>
                  </a:rPr>
                  <a:t>1</a:t>
                </a:r>
                <a:endParaRPr lang="en-US" sz="4000" dirty="0">
                  <a:solidFill>
                    <a:schemeClr val="tx1"/>
                  </a:solidFill>
                </a:endParaRPr>
              </a:p>
            </p:txBody>
          </p:sp>
        </p:grpSp>
        <p:sp>
          <p:nvSpPr>
            <p:cNvPr id="59" name="مربع نص 358">
              <a:extLst>
                <a:ext uri="{FF2B5EF4-FFF2-40B4-BE49-F238E27FC236}">
                  <a16:creationId xmlns:a16="http://schemas.microsoft.com/office/drawing/2014/main" id="{CB8B648D-0984-B205-97B9-E5302BCABA02}"/>
                </a:ext>
              </a:extLst>
            </p:cNvPr>
            <p:cNvSpPr txBox="1"/>
            <p:nvPr/>
          </p:nvSpPr>
          <p:spPr>
            <a:xfrm>
              <a:off x="4359652" y="571502"/>
              <a:ext cx="1368991" cy="9131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ضعف الاستدامة</a:t>
              </a:r>
              <a:endPar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4438323" y="2357090"/>
            <a:ext cx="3194609" cy="3423224"/>
            <a:chOff x="2900232"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2</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00232" y="571500"/>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الوصول إلى شريحة واسعة من المجتمع</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1136659" y="2442399"/>
            <a:ext cx="2882361" cy="3461206"/>
            <a:chOff x="1549054" y="1"/>
            <a:chExt cx="1239790" cy="159767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3</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49054" y="566550"/>
              <a:ext cx="1239790" cy="103112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نقص التنوع والخبرة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783106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EF4BAD6-DC5F-4B0C-8BD0-FCF8B4B52B53}"/>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id="{514DA742-FF2D-4804-8136-1D89BEC85556}"/>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36CB0140-C8BE-47BB-931C-D9A2B3C337D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id="{40BD280B-C78D-4E01-AFFD-6112D021BC91}"/>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9AEBF521-FD97-4706-A4A3-72AD76A03C9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6220B82A-D55E-4052-8410-AE404347088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AA0B4083-F552-4439-8839-34732E5C67B6}"/>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326AABA1-3FB0-4D43-A13E-0A2955B90D1D}"/>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6A18987D-CA77-4CF6-8E88-A327A014275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B47F638B-AAAC-4C1B-9D84-8F81B35797E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A21908A1-EEE5-4343-B539-3514A988D264}"/>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A5F8749A-D129-48B5-A736-D18D78C8FBF5}"/>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البرنامج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C7DC8A5E-2883-4B3B-9A83-D3F4864885D3}"/>
              </a:ext>
            </a:extLst>
          </p:cNvPr>
          <p:cNvSpPr txBox="1"/>
          <p:nvPr/>
        </p:nvSpPr>
        <p:spPr>
          <a:xfrm>
            <a:off x="89618" y="1643858"/>
            <a:ext cx="8596589" cy="3408112"/>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 وتحليل المشكلات، بالإضافة إلى تحسين مهارات التواصل والقيادة. سواء كنت محترفًا يسعى لتعزيز قدراته أو مبتدئًا يرغب في اكتساب أساس قوي، ستساعدك هذه الدورة على بناء قاعدة صلبة تُمكنك من التفوق في مجالك وتحقيق النجاح المستدام.</a:t>
            </a:r>
            <a:endParaRPr lang="en-US" dirty="0"/>
          </a:p>
        </p:txBody>
      </p:sp>
      <p:pic>
        <p:nvPicPr>
          <p:cNvPr id="3076" name="Picture 4" descr="View details Vector Icons free download in SVG, PNG Format">
            <a:extLst>
              <a:ext uri="{FF2B5EF4-FFF2-40B4-BE49-F238E27FC236}">
                <a16:creationId xmlns:a16="http://schemas.microsoft.com/office/drawing/2014/main" id="{C71FCC1E-D51D-C560-8304-187A45DEFD54}"/>
              </a:ext>
            </a:extLst>
          </p:cNvPr>
          <p:cNvPicPr>
            <a:picLocks noChangeAspect="1" noChangeArrowheads="1"/>
          </p:cNvPicPr>
          <p:nvPr/>
        </p:nvPicPr>
        <p:blipFill>
          <a:blip r:embed="rId3">
            <a:duotone>
              <a:prstClr val="black"/>
              <a:schemeClr val="bg1">
                <a:lumMod val="50000"/>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606972"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80448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مخاطر العمل الفردي</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6929029" y="2351520"/>
            <a:ext cx="3194609" cy="3423224"/>
            <a:chOff x="2908962"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4</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08962" y="533786"/>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تدهور سمعة الجمعية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2784399" y="2351520"/>
            <a:ext cx="2857884" cy="3423224"/>
            <a:chOff x="1536216" y="1"/>
            <a:chExt cx="1252628" cy="157828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5</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36216" y="566550"/>
              <a:ext cx="1252628" cy="101173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التكاليف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4841547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890301" y="3122377"/>
            <a:ext cx="6410351" cy="61324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A" dirty="0"/>
              <a:t>تخطيط مشروع تعاوني</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137710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93111" y="1797297"/>
            <a:ext cx="6810796" cy="5143716"/>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المطلوب:  </a:t>
            </a:r>
            <a:endParaRPr lang="en-US" dirty="0"/>
          </a:p>
          <a:p>
            <a:pPr rtl="1"/>
            <a:r>
              <a:rPr lang="ar-SY" dirty="0"/>
              <a:t>قسّم نفسك إلى مجموعتين، واتباع الخطوات التالية لوضع خطة لمشروع تعاوني بين جمعيتين أو أكثر لخدمة فئة معينة من المجتمع.</a:t>
            </a:r>
            <a:endParaRPr lang="en-US" dirty="0"/>
          </a:p>
          <a:p>
            <a:pPr rtl="1"/>
            <a:r>
              <a:rPr lang="ar-SY" dirty="0"/>
              <a:t> خطوات التمرين:</a:t>
            </a:r>
            <a:endParaRPr lang="en-US" dirty="0"/>
          </a:p>
          <a:p>
            <a:pPr rtl="1"/>
            <a:r>
              <a:rPr lang="ar-SY" dirty="0"/>
              <a:t>1. اختيار موضوع المشروع:  </a:t>
            </a:r>
            <a:endParaRPr lang="en-US" dirty="0"/>
          </a:p>
          <a:p>
            <a:pPr rtl="1"/>
            <a:r>
              <a:rPr lang="ar-SY" dirty="0"/>
              <a:t>حددوا هدفًا أو خدمة تريدون تقديمها للمجتمع (مثل حملات توعوية، دعم الأسر المحتاجة، برامج تدريبية...).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888584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09001" y="1722581"/>
            <a:ext cx="7202681" cy="5143716"/>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 تحديد الجمعيات المعنية:  </a:t>
            </a:r>
            <a:endParaRPr lang="en-US" dirty="0"/>
          </a:p>
          <a:p>
            <a:pPr rtl="1"/>
            <a:r>
              <a:rPr lang="ar-SY" dirty="0"/>
              <a:t>افترضوا أن لديكم جمعيتين أو أكثر، وحددوا نوع التعاون الذي سينشأ بينكم.</a:t>
            </a:r>
            <a:endParaRPr lang="en-US" dirty="0"/>
          </a:p>
          <a:p>
            <a:pPr rtl="1"/>
            <a:r>
              <a:rPr lang="ar-SY" dirty="0"/>
              <a:t>3. تحديد الأدوار والمسؤوليات:  </a:t>
            </a:r>
            <a:endParaRPr lang="en-US" dirty="0"/>
          </a:p>
          <a:p>
            <a:pPr rtl="1"/>
            <a:r>
              <a:rPr lang="ar-SY" dirty="0"/>
              <a:t>قسّموا المهام بين الجمعيات بحيث تتكامل وتتكافل في التنفيذ.</a:t>
            </a:r>
            <a:endParaRPr lang="en-US" dirty="0"/>
          </a:p>
          <a:p>
            <a:pPr rtl="1"/>
            <a:r>
              <a:rPr lang="ar-SY" dirty="0"/>
              <a:t>4. وضع خطة عمل زمنية:  </a:t>
            </a:r>
            <a:endParaRPr lang="en-US" dirty="0"/>
          </a:p>
          <a:p>
            <a:pPr rtl="1"/>
            <a:r>
              <a:rPr lang="ar-SY" dirty="0"/>
              <a:t>حددوا جدولاً زمنيًا لتنفيذ المشروع، مع تواريخ وأهداف مرحلية.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87391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534886" y="1643858"/>
            <a:ext cx="8621486" cy="5143716"/>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5. تحديد وسائل التنسيق والتواصل:  </a:t>
            </a:r>
            <a:endParaRPr lang="en-US" dirty="0"/>
          </a:p>
          <a:p>
            <a:pPr rtl="1"/>
            <a:r>
              <a:rPr lang="ar-SY" dirty="0"/>
              <a:t>اختروا أدوات وطرق للتواصل بين الجمعيات (مثل الاجتماعات، البريد الإلكتروني، تطبيقات المراسلة).</a:t>
            </a:r>
            <a:endParaRPr lang="en-US" dirty="0"/>
          </a:p>
          <a:p>
            <a:pPr rtl="1"/>
            <a:r>
              <a:rPr lang="ar-SY" dirty="0"/>
              <a:t>6. توقع التحديات المحتملة:  </a:t>
            </a:r>
            <a:endParaRPr lang="en-US" dirty="0"/>
          </a:p>
          <a:p>
            <a:pPr rtl="1"/>
            <a:r>
              <a:rPr lang="ar-SY" dirty="0"/>
              <a:t>ناقشوا ما يمكن أن يعيق نجاح المشروع، وكيف ستتعاملون معه.</a:t>
            </a:r>
            <a:endParaRPr lang="en-US" dirty="0"/>
          </a:p>
          <a:p>
            <a:pPr rtl="1"/>
            <a:r>
              <a:rPr lang="ar-SY" dirty="0"/>
              <a:t> مخرجات التمرين:</a:t>
            </a:r>
            <a:endParaRPr lang="en-US" dirty="0"/>
          </a:p>
          <a:p>
            <a:pPr rtl="1"/>
            <a:r>
              <a:rPr lang="ar-SY" dirty="0"/>
              <a:t>- خطة عمل مكتوبة تشمل الأهداف، الجمعيات المشاركة، الأدوار، الزمن، ووسائل التنسيق.</a:t>
            </a:r>
            <a:endParaRPr lang="en-US" dirty="0"/>
          </a:p>
          <a:p>
            <a:pPr rtl="1"/>
            <a:r>
              <a:rPr lang="ar-SY" dirty="0"/>
              <a:t>- قائمة بالتحديات المحتملة وطرق معالجتها.</a:t>
            </a:r>
            <a:endParaRPr lang="en-US" dirty="0"/>
          </a:p>
        </p:txBody>
      </p:sp>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5376408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265876" y="1824165"/>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الاولى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08619"/>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معوقات التعاون وآليات تجاوزها</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066457"/>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المعوقات التنظيمية والبشرية للتعاون بين الجمعيات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3859657"/>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إدارة الخلافات والتباين في الرؤى</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652857"/>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خطوات عملية لبناء شراكات فعالة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931723" y="5446057"/>
            <a:ext cx="8368711"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أبجدية التنسيق والاندماج المؤسسي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5" name="Group 4">
            <a:extLst>
              <a:ext uri="{FF2B5EF4-FFF2-40B4-BE49-F238E27FC236}">
                <a16:creationId xmlns:a16="http://schemas.microsoft.com/office/drawing/2014/main" id="{246686B4-DC97-93C4-80BB-CC50E3B3E303}"/>
              </a:ext>
            </a:extLst>
          </p:cNvPr>
          <p:cNvGrpSpPr/>
          <p:nvPr/>
        </p:nvGrpSpPr>
        <p:grpSpPr>
          <a:xfrm>
            <a:off x="2210280" y="6239256"/>
            <a:ext cx="9090154" cy="609600"/>
            <a:chOff x="2210280" y="3429000"/>
            <a:chExt cx="9090154" cy="609600"/>
          </a:xfrm>
        </p:grpSpPr>
        <p:grpSp>
          <p:nvGrpSpPr>
            <p:cNvPr id="6" name="Group 5">
              <a:extLst>
                <a:ext uri="{FF2B5EF4-FFF2-40B4-BE49-F238E27FC236}">
                  <a16:creationId xmlns:a16="http://schemas.microsoft.com/office/drawing/2014/main" id="{776BF015-FB96-A710-7828-66557FCF796B}"/>
                </a:ext>
              </a:extLst>
            </p:cNvPr>
            <p:cNvGrpSpPr/>
            <p:nvPr/>
          </p:nvGrpSpPr>
          <p:grpSpPr>
            <a:xfrm>
              <a:off x="10339189" y="3429000"/>
              <a:ext cx="961245" cy="609600"/>
              <a:chOff x="9411453" y="3343594"/>
              <a:chExt cx="961245" cy="609600"/>
            </a:xfrm>
          </p:grpSpPr>
          <p:pic>
            <p:nvPicPr>
              <p:cNvPr id="10" name="Picture 4" descr="Goal ">
                <a:extLst>
                  <a:ext uri="{FF2B5EF4-FFF2-40B4-BE49-F238E27FC236}">
                    <a16:creationId xmlns:a16="http://schemas.microsoft.com/office/drawing/2014/main" id="{21A3E45B-CE63-9F2D-2F39-B5624BF60E7E}"/>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603BFE40-4FDB-2EA8-AF49-049446D572E0}"/>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7" name="TextBox 6">
              <a:extLst>
                <a:ext uri="{FF2B5EF4-FFF2-40B4-BE49-F238E27FC236}">
                  <a16:creationId xmlns:a16="http://schemas.microsoft.com/office/drawing/2014/main" id="{0D509D35-4043-68A0-91B2-198EFF02CF38}"/>
                </a:ext>
              </a:extLst>
            </p:cNvPr>
            <p:cNvSpPr txBox="1"/>
            <p:nvPr/>
          </p:nvSpPr>
          <p:spPr>
            <a:xfrm>
              <a:off x="2210280" y="3439872"/>
              <a:ext cx="7853883"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نشاط تدريبي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37915733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521734" y="822511"/>
            <a:ext cx="9148531" cy="1015076"/>
            <a:chOff x="2698136" y="472872"/>
            <a:chExt cx="6957150" cy="1015076"/>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852427" y="472872"/>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المقدمة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2" name="TextBox 31">
            <a:extLst>
              <a:ext uri="{FF2B5EF4-FFF2-40B4-BE49-F238E27FC236}">
                <a16:creationId xmlns:a16="http://schemas.microsoft.com/office/drawing/2014/main" id="{B34859CB-8900-4E4A-BD2A-6E3BA7750EDD}"/>
              </a:ext>
            </a:extLst>
          </p:cNvPr>
          <p:cNvSpPr txBox="1"/>
          <p:nvPr/>
        </p:nvSpPr>
        <p:spPr>
          <a:xfrm>
            <a:off x="5847670" y="2542538"/>
            <a:ext cx="5466925" cy="3170099"/>
          </a:xfrm>
          <a:prstGeom prst="rect">
            <a:avLst/>
          </a:prstGeom>
          <a:noFill/>
        </p:spPr>
        <p:txBody>
          <a:bodyPr wrap="square">
            <a:spAutoFit/>
          </a:bodyPr>
          <a:lstStyle/>
          <a:p>
            <a:pPr algn="r" rtl="1"/>
            <a:r>
              <a:rPr lang="ar-SY" sz="24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التعاون بين الجمعيات والمؤسسات يعتبر عنصرًا أساسيًا لتحقيق الأهداف التنموية والاجتماعية بكفاءة وفاعلية. ومع ذلك، يواجه هذا التعاون العديد من المعوقات التي تتطلب فهما دقيقًا وأساليب عملية لتجاوزها. سنناقش في هذه </a:t>
            </a:r>
            <a:r>
              <a:rPr lang="ar-SY" sz="3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الجلسة</a:t>
            </a:r>
            <a:r>
              <a:rPr lang="ar-SY" sz="24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أبرز المعوقات، وأفضل الآليات والاستراتيجيات للتغلب عليها، لبناء شبكة علاقات قوية ومستدامة تسهم في تطوير المجتمع.</a:t>
            </a:r>
            <a:r>
              <a:rPr lang="ar-SA" sz="2400" dirty="0">
                <a:solidFill>
                  <a:srgbClr val="000000"/>
                </a:solidFill>
                <a:effectLst/>
                <a:ea typeface="Calibri" panose="020F0502020204030204" pitchFamily="34" charset="0"/>
                <a:cs typeface="Arial" panose="020B0604020202020204" pitchFamily="34" charset="0"/>
              </a:rPr>
              <a:t>"</a:t>
            </a:r>
            <a:endParaRPr lang="ar-SY" sz="2400" b="1" dirty="0"/>
          </a:p>
        </p:txBody>
      </p:sp>
      <p:pic>
        <p:nvPicPr>
          <p:cNvPr id="9" name="Picture 8">
            <a:extLst>
              <a:ext uri="{FF2B5EF4-FFF2-40B4-BE49-F238E27FC236}">
                <a16:creationId xmlns:a16="http://schemas.microsoft.com/office/drawing/2014/main" id="{41A2CFB7-CF0A-498E-8380-E3F00ECF8A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03380" y="1593392"/>
            <a:ext cx="5244290" cy="5244290"/>
          </a:xfrm>
          <a:prstGeom prst="rect">
            <a:avLst/>
          </a:prstGeom>
        </p:spPr>
      </p:pic>
    </p:spTree>
    <p:extLst>
      <p:ext uri="{BB962C8B-B14F-4D97-AF65-F5344CB8AC3E}">
        <p14:creationId xmlns:p14="http://schemas.microsoft.com/office/powerpoint/2010/main" val="41181027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405983" y="719935"/>
            <a:ext cx="10431624"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المعوقات التنظيمية والبشرية للتعاون بين الجمعيات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30" name="Group 29">
            <a:extLst>
              <a:ext uri="{FF2B5EF4-FFF2-40B4-BE49-F238E27FC236}">
                <a16:creationId xmlns:a16="http://schemas.microsoft.com/office/drawing/2014/main" id="{A5A98BC1-2A95-4869-A934-F1934D2A7D64}"/>
              </a:ext>
            </a:extLst>
          </p:cNvPr>
          <p:cNvGrpSpPr/>
          <p:nvPr/>
        </p:nvGrpSpPr>
        <p:grpSpPr>
          <a:xfrm>
            <a:off x="774201" y="3303593"/>
            <a:ext cx="10643598" cy="2374098"/>
            <a:chOff x="1595952" y="557024"/>
            <a:chExt cx="5660908" cy="1307867"/>
          </a:xfrm>
        </p:grpSpPr>
        <p:sp>
          <p:nvSpPr>
            <p:cNvPr id="31" name="Rectangle: Rounded Corners 30">
              <a:extLst>
                <a:ext uri="{FF2B5EF4-FFF2-40B4-BE49-F238E27FC236}">
                  <a16:creationId xmlns:a16="http://schemas.microsoft.com/office/drawing/2014/main" id="{D96CB547-EF39-46D6-A017-1B77366D215E}"/>
                </a:ext>
              </a:extLst>
            </p:cNvPr>
            <p:cNvSpPr/>
            <p:nvPr/>
          </p:nvSpPr>
          <p:spPr>
            <a:xfrm rot="16200000">
              <a:off x="5357329" y="-229756"/>
              <a:ext cx="1111659" cy="2687402"/>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32" name="Oval 31">
              <a:extLst>
                <a:ext uri="{FF2B5EF4-FFF2-40B4-BE49-F238E27FC236}">
                  <a16:creationId xmlns:a16="http://schemas.microsoft.com/office/drawing/2014/main" id="{B599B70D-D7F1-4163-9B8F-740894BE5593}"/>
                </a:ext>
              </a:extLst>
            </p:cNvPr>
            <p:cNvSpPr>
              <a:spLocks noChangeAspect="1"/>
            </p:cNvSpPr>
            <p:nvPr/>
          </p:nvSpPr>
          <p:spPr>
            <a:xfrm>
              <a:off x="6448193" y="739691"/>
              <a:ext cx="748983" cy="748959"/>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TextBox 197">
              <a:extLst>
                <a:ext uri="{FF2B5EF4-FFF2-40B4-BE49-F238E27FC236}">
                  <a16:creationId xmlns:a16="http://schemas.microsoft.com/office/drawing/2014/main" id="{930108E9-F2CE-4899-B857-72624F00F640}"/>
                </a:ext>
              </a:extLst>
            </p:cNvPr>
            <p:cNvSpPr txBox="1"/>
            <p:nvPr/>
          </p:nvSpPr>
          <p:spPr>
            <a:xfrm>
              <a:off x="4599291" y="931014"/>
              <a:ext cx="1989202" cy="933877"/>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المعوقات التنظيمية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Rectangle: Rounded Corners 36">
              <a:extLst>
                <a:ext uri="{FF2B5EF4-FFF2-40B4-BE49-F238E27FC236}">
                  <a16:creationId xmlns:a16="http://schemas.microsoft.com/office/drawing/2014/main" id="{D0EAB961-6390-4210-9790-30417376EEED}"/>
                </a:ext>
              </a:extLst>
            </p:cNvPr>
            <p:cNvSpPr/>
            <p:nvPr/>
          </p:nvSpPr>
          <p:spPr>
            <a:xfrm rot="16200000">
              <a:off x="2383823" y="-230847"/>
              <a:ext cx="1111659" cy="2687402"/>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38" name="Oval 37">
              <a:extLst>
                <a:ext uri="{FF2B5EF4-FFF2-40B4-BE49-F238E27FC236}">
                  <a16:creationId xmlns:a16="http://schemas.microsoft.com/office/drawing/2014/main" id="{9BF5ECCA-21B0-4017-9372-C04277BD6BEB}"/>
                </a:ext>
              </a:extLst>
            </p:cNvPr>
            <p:cNvSpPr>
              <a:spLocks noChangeAspect="1"/>
            </p:cNvSpPr>
            <p:nvPr/>
          </p:nvSpPr>
          <p:spPr>
            <a:xfrm>
              <a:off x="3474687" y="738598"/>
              <a:ext cx="748983" cy="748960"/>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TextBox 197">
              <a:extLst>
                <a:ext uri="{FF2B5EF4-FFF2-40B4-BE49-F238E27FC236}">
                  <a16:creationId xmlns:a16="http://schemas.microsoft.com/office/drawing/2014/main" id="{AA4D5788-11F9-4D55-B751-577DD1A211F3}"/>
                </a:ext>
              </a:extLst>
            </p:cNvPr>
            <p:cNvSpPr txBox="1"/>
            <p:nvPr/>
          </p:nvSpPr>
          <p:spPr>
            <a:xfrm>
              <a:off x="1655636" y="863674"/>
              <a:ext cx="2059298" cy="986584"/>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المعوقات البشرية</a:t>
              </a:r>
              <a:endParaRPr lang="en-US" sz="3200" b="1" kern="1200" dirty="0">
                <a:solidFill>
                  <a:srgbClr val="000000"/>
                </a:solidFill>
                <a:effectLst/>
                <a:latin typeface="Times New Roman" panose="02020603050405020304" pitchFamily="18" charset="0"/>
                <a:ea typeface="GE Dinar Two Medium"/>
                <a:cs typeface="Sakkal Majalla" panose="02000000000000000000" pitchFamily="2" charset="-78"/>
              </a:endParaRPr>
            </a:p>
          </p:txBody>
        </p:sp>
      </p:grpSp>
    </p:spTree>
    <p:extLst>
      <p:ext uri="{BB962C8B-B14F-4D97-AF65-F5344CB8AC3E}">
        <p14:creationId xmlns:p14="http://schemas.microsoft.com/office/powerpoint/2010/main" val="9707112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المعوقات التنظيمية </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 name="مجموعة 3">
            <a:extLst>
              <a:ext uri="{FF2B5EF4-FFF2-40B4-BE49-F238E27FC236}">
                <a16:creationId xmlns:a16="http://schemas.microsoft.com/office/drawing/2014/main" id="{D1679B5E-A487-072F-9D6E-67719CDBB58A}"/>
              </a:ext>
            </a:extLst>
          </p:cNvPr>
          <p:cNvGrpSpPr/>
          <p:nvPr/>
        </p:nvGrpSpPr>
        <p:grpSpPr>
          <a:xfrm>
            <a:off x="7889204" y="2357090"/>
            <a:ext cx="3166137" cy="3423224"/>
            <a:chOff x="4359652" y="1"/>
            <a:chExt cx="1368991" cy="1541709"/>
          </a:xfrm>
        </p:grpSpPr>
        <p:grpSp>
          <p:nvGrpSpPr>
            <p:cNvPr id="58" name="مجموعة 18">
              <a:extLst>
                <a:ext uri="{FF2B5EF4-FFF2-40B4-BE49-F238E27FC236}">
                  <a16:creationId xmlns:a16="http://schemas.microsoft.com/office/drawing/2014/main" id="{25731238-AEDE-D4EC-1AC7-DFAD423A30D1}"/>
                </a:ext>
              </a:extLst>
            </p:cNvPr>
            <p:cNvGrpSpPr/>
            <p:nvPr/>
          </p:nvGrpSpPr>
          <p:grpSpPr>
            <a:xfrm>
              <a:off x="4493055" y="1"/>
              <a:ext cx="1181100" cy="1541709"/>
              <a:chOff x="4493055" y="1"/>
              <a:chExt cx="1181100" cy="1541709"/>
            </a:xfrm>
          </p:grpSpPr>
          <p:sp>
            <p:nvSpPr>
              <p:cNvPr id="60" name="مستطيل: زوايا مستديرة 38">
                <a:extLst>
                  <a:ext uri="{FF2B5EF4-FFF2-40B4-BE49-F238E27FC236}">
                    <a16:creationId xmlns:a16="http://schemas.microsoft.com/office/drawing/2014/main" id="{318D0285-B609-2F52-D33F-55123CD08D87}"/>
                  </a:ext>
                </a:extLst>
              </p:cNvPr>
              <p:cNvSpPr/>
              <p:nvPr/>
            </p:nvSpPr>
            <p:spPr>
              <a:xfrm flipH="1" flipV="1">
                <a:off x="4493055"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1" name="شكل بيضاوي 39">
                <a:extLst>
                  <a:ext uri="{FF2B5EF4-FFF2-40B4-BE49-F238E27FC236}">
                    <a16:creationId xmlns:a16="http://schemas.microsoft.com/office/drawing/2014/main" id="{B431B4ED-FE31-2F19-326E-084D3B86AE67}"/>
                  </a:ext>
                </a:extLst>
              </p:cNvPr>
              <p:cNvSpPr/>
              <p:nvPr/>
            </p:nvSpPr>
            <p:spPr>
              <a:xfrm>
                <a:off x="4797855"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000" dirty="0">
                    <a:solidFill>
                      <a:schemeClr val="tx1"/>
                    </a:solidFill>
                  </a:rPr>
                  <a:t>1</a:t>
                </a:r>
                <a:endParaRPr lang="en-US" sz="4000" dirty="0">
                  <a:solidFill>
                    <a:schemeClr val="tx1"/>
                  </a:solidFill>
                </a:endParaRPr>
              </a:p>
            </p:txBody>
          </p:sp>
        </p:grpSp>
        <p:sp>
          <p:nvSpPr>
            <p:cNvPr id="59" name="مربع نص 358">
              <a:extLst>
                <a:ext uri="{FF2B5EF4-FFF2-40B4-BE49-F238E27FC236}">
                  <a16:creationId xmlns:a16="http://schemas.microsoft.com/office/drawing/2014/main" id="{CB8B648D-0984-B205-97B9-E5302BCABA02}"/>
                </a:ext>
              </a:extLst>
            </p:cNvPr>
            <p:cNvSpPr txBox="1"/>
            <p:nvPr/>
          </p:nvSpPr>
          <p:spPr>
            <a:xfrm>
              <a:off x="4359652" y="571502"/>
              <a:ext cx="1368991" cy="9131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وجود إطار تنظيمي موحد</a:t>
              </a:r>
              <a:endPar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4438323" y="2357090"/>
            <a:ext cx="3194609" cy="3423224"/>
            <a:chOff x="2900232"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2</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00232" y="571500"/>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ضعف البنية التحتية التقنية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1136659" y="2442399"/>
            <a:ext cx="2882361" cy="3461206"/>
            <a:chOff x="1549054" y="1"/>
            <a:chExt cx="1239790" cy="159767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3</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49054" y="566550"/>
              <a:ext cx="1239790" cy="103112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وضوح الأدوار والمسؤوليات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6162398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المعوقات التنظيمية </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6929029" y="2351520"/>
            <a:ext cx="3194609" cy="3423224"/>
            <a:chOff x="2908962"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4</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08962" y="533786"/>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محدودية الموارد التمويلية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2784399" y="2351520"/>
            <a:ext cx="2857884" cy="3423224"/>
            <a:chOff x="1536216" y="1"/>
            <a:chExt cx="1252628" cy="157828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5</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36216" y="566550"/>
              <a:ext cx="1252628" cy="101173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ضعف السياسات الداعمة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660387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ps10 vector green Target or goal icon isolated on white background  29799472 Vector Art at Vecteezy">
            <a:extLst>
              <a:ext uri="{FF2B5EF4-FFF2-40B4-BE49-F238E27FC236}">
                <a16:creationId xmlns:a16="http://schemas.microsoft.com/office/drawing/2014/main" id="{A404301D-7725-C318-B53C-C62494DE537A}"/>
              </a:ext>
            </a:extLst>
          </p:cNvPr>
          <p:cNvPicPr>
            <a:picLocks noChangeAspect="1" noChangeArrowheads="1"/>
          </p:cNvPicPr>
          <p:nvPr/>
        </p:nvPicPr>
        <p:blipFill>
          <a:blip r:embed="rId2" cstate="print">
            <a:biLevel thresh="75000"/>
            <a:extLst>
              <a:ext uri="{BEBA8EAE-BF5A-486C-A8C5-ECC9F3942E4B}">
                <a14:imgProps xmlns:a14="http://schemas.microsoft.com/office/drawing/2010/main">
                  <a14:imgLayer r:embed="rId3">
                    <a14:imgEffect>
                      <a14:backgroundRemoval t="10000" b="90000" l="10000" r="90000">
                        <a14:foregroundMark x1="68333" y1="33698" x2="51094" y2="45729"/>
                        <a14:foregroundMark x1="58333" y1="50000" x2="55833" y2="56927"/>
                        <a14:foregroundMark x1="55833" y1="56927" x2="44323" y2="61198"/>
                        <a14:foregroundMark x1="44323" y1="61198" x2="36198" y2="58542"/>
                        <a14:foregroundMark x1="36198" y1="58542" x2="35052" y2="48281"/>
                        <a14:foregroundMark x1="35052" y1="48281" x2="43698" y2="40677"/>
                        <a14:foregroundMark x1="43698" y1="40677" x2="47396" y2="39063"/>
                      </a14:backgroundRemoval>
                    </a14:imgEffect>
                  </a14:imgLayer>
                </a14:imgProps>
              </a:ext>
              <a:ext uri="{28A0092B-C50C-407E-A947-70E740481C1C}">
                <a14:useLocalDpi xmlns:a14="http://schemas.microsoft.com/office/drawing/2010/main" val="0"/>
              </a:ext>
            </a:extLst>
          </a:blip>
          <a:srcRect/>
          <a:stretch>
            <a:fillRect/>
          </a:stretch>
        </p:blipFill>
        <p:spPr bwMode="auto">
          <a:xfrm>
            <a:off x="7068258" y="1054080"/>
            <a:ext cx="5958214" cy="5958214"/>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id="{FECAE8EC-DE2D-BE98-D4D7-3A85AFA19C12}"/>
              </a:ext>
            </a:extLst>
          </p:cNvPr>
          <p:cNvGrpSpPr/>
          <p:nvPr/>
        </p:nvGrpSpPr>
        <p:grpSpPr>
          <a:xfrm>
            <a:off x="2698136" y="675008"/>
            <a:ext cx="6957150" cy="968852"/>
            <a:chOff x="2698136" y="519096"/>
            <a:chExt cx="6957150" cy="968852"/>
          </a:xfrm>
        </p:grpSpPr>
        <p:grpSp>
          <p:nvGrpSpPr>
            <p:cNvPr id="20" name="Group 19">
              <a:extLst>
                <a:ext uri="{FF2B5EF4-FFF2-40B4-BE49-F238E27FC236}">
                  <a16:creationId xmlns:a16="http://schemas.microsoft.com/office/drawing/2014/main" id="{D2313C93-D76B-2F09-21C6-31D6903FD21E}"/>
                </a:ext>
              </a:extLst>
            </p:cNvPr>
            <p:cNvGrpSpPr/>
            <p:nvPr/>
          </p:nvGrpSpPr>
          <p:grpSpPr>
            <a:xfrm>
              <a:off x="2698136" y="1333654"/>
              <a:ext cx="6957150" cy="154294"/>
              <a:chOff x="2941058" y="1479627"/>
              <a:chExt cx="6957150" cy="154294"/>
            </a:xfrm>
          </p:grpSpPr>
          <p:sp>
            <p:nvSpPr>
              <p:cNvPr id="22" name="Oval 21">
                <a:extLst>
                  <a:ext uri="{FF2B5EF4-FFF2-40B4-BE49-F238E27FC236}">
                    <a16:creationId xmlns:a16="http://schemas.microsoft.com/office/drawing/2014/main" id="{6F21C819-A681-FC4B-507A-08EA40F8EFC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3" name="Group 22">
                <a:extLst>
                  <a:ext uri="{FF2B5EF4-FFF2-40B4-BE49-F238E27FC236}">
                    <a16:creationId xmlns:a16="http://schemas.microsoft.com/office/drawing/2014/main" id="{CE7C0C6E-6AA0-DC01-5116-4A955342D59F}"/>
                  </a:ext>
                </a:extLst>
              </p:cNvPr>
              <p:cNvGrpSpPr/>
              <p:nvPr/>
            </p:nvGrpSpPr>
            <p:grpSpPr>
              <a:xfrm>
                <a:off x="9256541" y="1479627"/>
                <a:ext cx="641667" cy="154294"/>
                <a:chOff x="9256541" y="1479627"/>
                <a:chExt cx="641667" cy="154294"/>
              </a:xfrm>
              <a:solidFill>
                <a:srgbClr val="627383"/>
              </a:solidFill>
            </p:grpSpPr>
            <p:sp>
              <p:nvSpPr>
                <p:cNvPr id="28" name="Arrow: Striped Right 27">
                  <a:extLst>
                    <a:ext uri="{FF2B5EF4-FFF2-40B4-BE49-F238E27FC236}">
                      <a16:creationId xmlns:a16="http://schemas.microsoft.com/office/drawing/2014/main" id="{FA21BAF6-72EA-1CD0-649D-16217E195C4B}"/>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3E54BCAC-CD67-B07F-F1A1-372CE367AF51}"/>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A68A89C8-4DD7-88A9-5012-AD85780AAE3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4" name="Group 23">
                <a:extLst>
                  <a:ext uri="{FF2B5EF4-FFF2-40B4-BE49-F238E27FC236}">
                    <a16:creationId xmlns:a16="http://schemas.microsoft.com/office/drawing/2014/main" id="{3449E9F8-F4D3-1743-5F47-BBAB8D37E983}"/>
                  </a:ext>
                </a:extLst>
              </p:cNvPr>
              <p:cNvGrpSpPr/>
              <p:nvPr/>
            </p:nvGrpSpPr>
            <p:grpSpPr>
              <a:xfrm>
                <a:off x="2941058"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CD08FF48-B593-1B96-2325-75C8DBAFCF6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AE262255-8990-26B4-F65A-1CCE0E2F7E9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359F48CD-0341-A2EC-6B3E-D6F2D73371E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1" name="TextBox 20">
              <a:extLst>
                <a:ext uri="{FF2B5EF4-FFF2-40B4-BE49-F238E27FC236}">
                  <a16:creationId xmlns:a16="http://schemas.microsoft.com/office/drawing/2014/main" id="{66B9903E-AD09-397F-C614-DC4BA36B9CD1}"/>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الهدف العام</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 name="Rectangle 5">
            <a:extLst>
              <a:ext uri="{FF2B5EF4-FFF2-40B4-BE49-F238E27FC236}">
                <a16:creationId xmlns:a16="http://schemas.microsoft.com/office/drawing/2014/main" id="{757C6799-92A4-4C86-83EB-144B7D15F333}"/>
              </a:ext>
            </a:extLst>
          </p:cNvPr>
          <p:cNvSpPr>
            <a:spLocks noChangeArrowheads="1"/>
          </p:cNvSpPr>
          <p:nvPr/>
        </p:nvSpPr>
        <p:spPr bwMode="auto">
          <a:xfrm>
            <a:off x="-2536714" y="393751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Y"/>
          </a:p>
        </p:txBody>
      </p:sp>
      <p:pic>
        <p:nvPicPr>
          <p:cNvPr id="31" name="Picture 30" descr="Target ">
            <a:extLst>
              <a:ext uri="{FF2B5EF4-FFF2-40B4-BE49-F238E27FC236}">
                <a16:creationId xmlns:a16="http://schemas.microsoft.com/office/drawing/2014/main" id="{66B02BB8-44EB-4A70-A85A-D6E6F2612FE9}"/>
              </a:ext>
            </a:extLst>
          </p:cNvPr>
          <p:cNvPicPr>
            <a:picLocks noChangeAspect="1"/>
          </p:cNvPicPr>
          <p:nvPr/>
        </p:nvPicPr>
        <p:blipFill>
          <a:blip r:embed="rId4" cstate="print">
            <a:clrChange>
              <a:clrFrom>
                <a:srgbClr val="000000">
                  <a:alpha val="0"/>
                </a:srgbClr>
              </a:clrFrom>
              <a:clrTo>
                <a:srgbClr val="000000">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20271" y="11921373"/>
            <a:ext cx="361950" cy="361950"/>
          </a:xfrm>
          <a:prstGeom prst="rect">
            <a:avLst/>
          </a:prstGeom>
          <a:noFill/>
        </p:spPr>
      </p:pic>
      <p:sp>
        <p:nvSpPr>
          <p:cNvPr id="5" name="Rectangle 6">
            <a:extLst>
              <a:ext uri="{FF2B5EF4-FFF2-40B4-BE49-F238E27FC236}">
                <a16:creationId xmlns:a16="http://schemas.microsoft.com/office/drawing/2014/main" id="{5EC336CE-1445-4ECA-BD6F-C9A76BC644E8}"/>
              </a:ext>
            </a:extLst>
          </p:cNvPr>
          <p:cNvSpPr>
            <a:spLocks noChangeArrowheads="1"/>
          </p:cNvSpPr>
          <p:nvPr/>
        </p:nvSpPr>
        <p:spPr bwMode="auto">
          <a:xfrm>
            <a:off x="1333500" y="2755915"/>
            <a:ext cx="635897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00000"/>
              </a:lnSpc>
              <a:spcBef>
                <a:spcPct val="0"/>
              </a:spcBef>
              <a:spcAft>
                <a:spcPct val="0"/>
              </a:spcAft>
              <a:buClrTx/>
              <a:buSzTx/>
              <a:buFontTx/>
              <a:buNone/>
              <a:tabLst/>
            </a:pPr>
            <a:r>
              <a:rPr kumimoji="0" lang="ar-SA" altLang="ar-SY" sz="3200" b="0" i="0" u="none" strike="noStrike" cap="none" normalizeH="0" baseline="0" dirty="0">
                <a:ln>
                  <a:noFill/>
                </a:ln>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تمكين موظفي القطاع غير الربحي الجدد من اكتساب الجدارات المؤسسية الأساسية التي تؤهلهم للممارسة المهنية الفاعلة في التخطيط والتشغيل وضبط الجودة وإدارة العمليات وقياس الأثر التنموي وفق أفضل الممارسات العالمية.</a:t>
            </a:r>
            <a:endParaRPr kumimoji="0" lang="ar-SA" altLang="ar-SY" sz="3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44175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المعوقات البشرية </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 name="مجموعة 3">
            <a:extLst>
              <a:ext uri="{FF2B5EF4-FFF2-40B4-BE49-F238E27FC236}">
                <a16:creationId xmlns:a16="http://schemas.microsoft.com/office/drawing/2014/main" id="{D1679B5E-A487-072F-9D6E-67719CDBB58A}"/>
              </a:ext>
            </a:extLst>
          </p:cNvPr>
          <p:cNvGrpSpPr/>
          <p:nvPr/>
        </p:nvGrpSpPr>
        <p:grpSpPr>
          <a:xfrm>
            <a:off x="7889204" y="2357090"/>
            <a:ext cx="3166137" cy="3423224"/>
            <a:chOff x="4359652" y="1"/>
            <a:chExt cx="1368991" cy="1541709"/>
          </a:xfrm>
        </p:grpSpPr>
        <p:grpSp>
          <p:nvGrpSpPr>
            <p:cNvPr id="58" name="مجموعة 18">
              <a:extLst>
                <a:ext uri="{FF2B5EF4-FFF2-40B4-BE49-F238E27FC236}">
                  <a16:creationId xmlns:a16="http://schemas.microsoft.com/office/drawing/2014/main" id="{25731238-AEDE-D4EC-1AC7-DFAD423A30D1}"/>
                </a:ext>
              </a:extLst>
            </p:cNvPr>
            <p:cNvGrpSpPr/>
            <p:nvPr/>
          </p:nvGrpSpPr>
          <p:grpSpPr>
            <a:xfrm>
              <a:off x="4493055" y="1"/>
              <a:ext cx="1181100" cy="1541709"/>
              <a:chOff x="4493055" y="1"/>
              <a:chExt cx="1181100" cy="1541709"/>
            </a:xfrm>
          </p:grpSpPr>
          <p:sp>
            <p:nvSpPr>
              <p:cNvPr id="60" name="مستطيل: زوايا مستديرة 38">
                <a:extLst>
                  <a:ext uri="{FF2B5EF4-FFF2-40B4-BE49-F238E27FC236}">
                    <a16:creationId xmlns:a16="http://schemas.microsoft.com/office/drawing/2014/main" id="{318D0285-B609-2F52-D33F-55123CD08D87}"/>
                  </a:ext>
                </a:extLst>
              </p:cNvPr>
              <p:cNvSpPr/>
              <p:nvPr/>
            </p:nvSpPr>
            <p:spPr>
              <a:xfrm flipH="1" flipV="1">
                <a:off x="4493055"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1" name="شكل بيضاوي 39">
                <a:extLst>
                  <a:ext uri="{FF2B5EF4-FFF2-40B4-BE49-F238E27FC236}">
                    <a16:creationId xmlns:a16="http://schemas.microsoft.com/office/drawing/2014/main" id="{B431B4ED-FE31-2F19-326E-084D3B86AE67}"/>
                  </a:ext>
                </a:extLst>
              </p:cNvPr>
              <p:cNvSpPr/>
              <p:nvPr/>
            </p:nvSpPr>
            <p:spPr>
              <a:xfrm>
                <a:off x="4797855"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000" dirty="0">
                    <a:solidFill>
                      <a:schemeClr val="tx1"/>
                    </a:solidFill>
                  </a:rPr>
                  <a:t>1</a:t>
                </a:r>
                <a:endParaRPr lang="en-US" sz="4000" dirty="0">
                  <a:solidFill>
                    <a:schemeClr val="tx1"/>
                  </a:solidFill>
                </a:endParaRPr>
              </a:p>
            </p:txBody>
          </p:sp>
        </p:grpSp>
        <p:sp>
          <p:nvSpPr>
            <p:cNvPr id="59" name="مربع نص 358">
              <a:extLst>
                <a:ext uri="{FF2B5EF4-FFF2-40B4-BE49-F238E27FC236}">
                  <a16:creationId xmlns:a16="http://schemas.microsoft.com/office/drawing/2014/main" id="{CB8B648D-0984-B205-97B9-E5302BCABA02}"/>
                </a:ext>
              </a:extLst>
            </p:cNvPr>
            <p:cNvSpPr txBox="1"/>
            <p:nvPr/>
          </p:nvSpPr>
          <p:spPr>
            <a:xfrm>
              <a:off x="4359652" y="571502"/>
              <a:ext cx="1368991" cy="9131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قلة الثقة بين المؤسسات والأفراد</a:t>
              </a:r>
              <a:endPar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4438323" y="2357090"/>
            <a:ext cx="3194609" cy="3423224"/>
            <a:chOff x="2900232"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2</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00232" y="571500"/>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تفاوت مستويات الخبرة والكفاءات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1136659" y="2442399"/>
            <a:ext cx="2882361" cy="3461206"/>
            <a:chOff x="1549054" y="1"/>
            <a:chExt cx="1239790" cy="159767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3</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49054" y="566550"/>
              <a:ext cx="1239790" cy="103112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الاختلاف في الرؤى والأهداف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8573133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المعوقات البشرية </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6929029" y="2351520"/>
            <a:ext cx="3194609" cy="3423224"/>
            <a:chOff x="2908962"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4</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08962" y="533786"/>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ضعف مهارات إدارة العلاقات والتواصل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2784399" y="2351520"/>
            <a:ext cx="2857884" cy="3423224"/>
            <a:chOff x="1536216" y="1"/>
            <a:chExt cx="1252628" cy="157828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5</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36216" y="566550"/>
              <a:ext cx="1252628" cy="101173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مقاومة التغيير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643066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660849" y="675008"/>
            <a:ext cx="8864081"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أسباب الخلافات بين المؤسسات</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8E4CD33C-B61E-8530-B68C-BBC8C200D945}"/>
              </a:ext>
            </a:extLst>
          </p:cNvPr>
          <p:cNvSpPr txBox="1"/>
          <p:nvPr/>
        </p:nvSpPr>
        <p:spPr>
          <a:xfrm>
            <a:off x="4492052" y="2428631"/>
            <a:ext cx="7723414" cy="3754361"/>
          </a:xfrm>
          <a:prstGeom prst="rect">
            <a:avLst/>
          </a:prstGeom>
          <a:noFill/>
        </p:spPr>
        <p:txBody>
          <a:bodyPr wrap="square">
            <a:spAutoFit/>
          </a:bodyPr>
          <a:lstStyle>
            <a:defPPr>
              <a:defRPr lang="en-US"/>
            </a:defPPr>
            <a:lvl1pPr algn="just" rtl="1">
              <a:lnSpc>
                <a:spcPct val="115000"/>
              </a:lnSpc>
              <a:defRPr sz="2800">
                <a:effectLst/>
                <a:latin typeface="Sakkal Majalla" panose="02000000000000000000" pitchFamily="2" charset="-78"/>
                <a:ea typeface="Calibri" panose="020F0502020204030204" pitchFamily="34" charset="0"/>
                <a:cs typeface="Sakkal Majalla" panose="02000000000000000000" pitchFamily="2" charset="-78"/>
              </a:defRPr>
            </a:lvl1pPr>
          </a:lstStyle>
          <a:p>
            <a:pPr marL="971550" lvl="1" indent="-514350" algn="r" rtl="1">
              <a:lnSpc>
                <a:spcPct val="107000"/>
              </a:lnSpc>
              <a:buSzPts val="1800"/>
              <a:buFont typeface="+mj-lt"/>
              <a:buAutoNum type="arabicPeriod"/>
            </a:pPr>
            <a:r>
              <a:rPr lang="ar-SY" sz="3200" dirty="0">
                <a:solidFill>
                  <a:srgbClr val="000000"/>
                </a:solidFill>
                <a:effectLst/>
                <a:latin typeface="Calibri" panose="020F0502020204030204" pitchFamily="34" charset="0"/>
                <a:ea typeface="Adobe Ming Std L"/>
                <a:cs typeface="Arial" panose="020B0604020202020204" pitchFamily="34" charset="0"/>
              </a:rPr>
              <a:t>اختلاف الأولويات، حيث يركز كل طرف على أهداف محددة تتعارض مع أخرى.</a:t>
            </a:r>
            <a:endParaRPr lang="en-US" sz="3200" dirty="0">
              <a:solidFill>
                <a:srgbClr val="000000"/>
              </a:solidFill>
              <a:effectLst/>
              <a:latin typeface="Calibri" panose="020F0502020204030204" pitchFamily="34" charset="0"/>
              <a:ea typeface="Adobe Ming Std L"/>
              <a:cs typeface="Arial" panose="020B0604020202020204" pitchFamily="34" charset="0"/>
            </a:endParaRPr>
          </a:p>
          <a:p>
            <a:pPr marL="971550" lvl="1" indent="-514350" algn="r" rtl="1">
              <a:lnSpc>
                <a:spcPct val="107000"/>
              </a:lnSpc>
              <a:buSzPts val="1800"/>
              <a:buFont typeface="+mj-lt"/>
              <a:buAutoNum type="arabicPeriod"/>
            </a:pPr>
            <a:r>
              <a:rPr lang="ar-SY" sz="3200" dirty="0">
                <a:solidFill>
                  <a:srgbClr val="000000"/>
                </a:solidFill>
                <a:effectLst/>
                <a:latin typeface="Calibri" panose="020F0502020204030204" pitchFamily="34" charset="0"/>
                <a:ea typeface="Adobe Ming Std L"/>
                <a:cs typeface="Arial" panose="020B0604020202020204" pitchFamily="34" charset="0"/>
              </a:rPr>
              <a:t>تفاوت في الموارد المالية والبشرية، مما يخلق توترات.</a:t>
            </a:r>
            <a:endParaRPr lang="en-US" sz="3200" dirty="0">
              <a:solidFill>
                <a:srgbClr val="000000"/>
              </a:solidFill>
              <a:effectLst/>
              <a:latin typeface="Calibri" panose="020F0502020204030204" pitchFamily="34" charset="0"/>
              <a:ea typeface="Adobe Ming Std L"/>
              <a:cs typeface="Arial" panose="020B0604020202020204" pitchFamily="34" charset="0"/>
            </a:endParaRPr>
          </a:p>
          <a:p>
            <a:pPr marL="971550" lvl="1" indent="-514350" algn="r" rtl="1">
              <a:lnSpc>
                <a:spcPct val="107000"/>
              </a:lnSpc>
              <a:buSzPts val="1800"/>
              <a:buFont typeface="+mj-lt"/>
              <a:buAutoNum type="arabicPeriod"/>
            </a:pPr>
            <a:r>
              <a:rPr lang="ar-SY" sz="3200" dirty="0">
                <a:solidFill>
                  <a:srgbClr val="000000"/>
                </a:solidFill>
                <a:effectLst/>
                <a:latin typeface="Calibri" panose="020F0502020204030204" pitchFamily="34" charset="0"/>
                <a:ea typeface="Adobe Ming Std L"/>
                <a:cs typeface="Arial" panose="020B0604020202020204" pitchFamily="34" charset="0"/>
              </a:rPr>
              <a:t>سوء الفهم بسبب ضعف التواصل أو نقص الشفافية.</a:t>
            </a:r>
            <a:endParaRPr lang="en-US" sz="3200" dirty="0">
              <a:solidFill>
                <a:srgbClr val="000000"/>
              </a:solidFill>
              <a:effectLst/>
              <a:latin typeface="Calibri" panose="020F0502020204030204" pitchFamily="34" charset="0"/>
              <a:ea typeface="Adobe Ming Std L"/>
              <a:cs typeface="Arial" panose="020B0604020202020204" pitchFamily="34" charset="0"/>
            </a:endParaRPr>
          </a:p>
          <a:p>
            <a:pPr marL="971550" lvl="1" indent="-514350" algn="r" rtl="1">
              <a:lnSpc>
                <a:spcPct val="107000"/>
              </a:lnSpc>
              <a:spcAft>
                <a:spcPts val="800"/>
              </a:spcAft>
              <a:buSzPts val="1800"/>
              <a:buFont typeface="+mj-lt"/>
              <a:buAutoNum type="arabicPeriod"/>
            </a:pPr>
            <a:r>
              <a:rPr lang="ar-SY" sz="3200" dirty="0">
                <a:solidFill>
                  <a:srgbClr val="000000"/>
                </a:solidFill>
                <a:effectLst/>
                <a:latin typeface="Calibri" panose="020F0502020204030204" pitchFamily="34" charset="0"/>
                <a:ea typeface="Adobe Ming Std L"/>
                <a:cs typeface="Arial" panose="020B0604020202020204" pitchFamily="34" charset="0"/>
              </a:rPr>
              <a:t>التباين في الثقافات المؤسسية، والطرق العمل، والقيادة.</a:t>
            </a:r>
            <a:endParaRPr lang="en-US" sz="3200" dirty="0">
              <a:solidFill>
                <a:srgbClr val="000000"/>
              </a:solidFill>
              <a:effectLst/>
              <a:latin typeface="Calibri" panose="020F0502020204030204" pitchFamily="34" charset="0"/>
              <a:ea typeface="Adobe Ming Std L"/>
              <a:cs typeface="Arial" panose="020B0604020202020204" pitchFamily="34" charset="0"/>
            </a:endParaRPr>
          </a:p>
        </p:txBody>
      </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56837" y="1920218"/>
            <a:ext cx="4521200" cy="4521200"/>
          </a:xfrm>
          <a:prstGeom prst="rect">
            <a:avLst/>
          </a:prstGeom>
        </p:spPr>
      </p:pic>
    </p:spTree>
    <p:extLst>
      <p:ext uri="{BB962C8B-B14F-4D97-AF65-F5344CB8AC3E}">
        <p14:creationId xmlns:p14="http://schemas.microsoft.com/office/powerpoint/2010/main" val="2927142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110344" y="828340"/>
            <a:ext cx="10482942" cy="968852"/>
            <a:chOff x="1094015" y="519096"/>
            <a:chExt cx="10482942"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1094015" y="519096"/>
              <a:ext cx="10482942"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آليات فعالة لإدارة الخلافات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D52D358F-A078-8268-5CC5-EC19DAC30679}"/>
              </a:ext>
            </a:extLst>
          </p:cNvPr>
          <p:cNvGrpSpPr/>
          <p:nvPr/>
        </p:nvGrpSpPr>
        <p:grpSpPr>
          <a:xfrm>
            <a:off x="7987800" y="2527179"/>
            <a:ext cx="2392877" cy="3336973"/>
            <a:chOff x="2824100" y="0"/>
            <a:chExt cx="1406598" cy="1961909"/>
          </a:xfrm>
        </p:grpSpPr>
        <p:sp>
          <p:nvSpPr>
            <p:cNvPr id="49" name="Freeform: Shape 48">
              <a:extLst>
                <a:ext uri="{FF2B5EF4-FFF2-40B4-BE49-F238E27FC236}">
                  <a16:creationId xmlns:a16="http://schemas.microsoft.com/office/drawing/2014/main" id="{317FC01F-32F0-82E9-99D5-4CAB92C5183E}"/>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6">
              <a:extLst>
                <a:ext uri="{FF2B5EF4-FFF2-40B4-BE49-F238E27FC236}">
                  <a16:creationId xmlns:a16="http://schemas.microsoft.com/office/drawing/2014/main" id="{2D13C98D-1765-362A-8597-05265AE55452}"/>
                </a:ext>
              </a:extLst>
            </p:cNvPr>
            <p:cNvSpPr txBox="1"/>
            <p:nvPr/>
          </p:nvSpPr>
          <p:spPr>
            <a:xfrm>
              <a:off x="3276259" y="0"/>
              <a:ext cx="785495" cy="444123"/>
            </a:xfrm>
            <a:prstGeom prst="rect">
              <a:avLst/>
            </a:prstGeom>
            <a:noFill/>
          </p:spPr>
          <p:txBody>
            <a:bodyPr wrap="square" rtlCol="0">
              <a:spAutoFit/>
            </a:bodyPr>
            <a:lstStyle/>
            <a:p>
              <a:pPr algn="ctr"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2C427C64-6DAA-44A7-B34A-E8016632346F}"/>
                </a:ext>
              </a:extLst>
            </p:cNvPr>
            <p:cNvSpPr txBox="1"/>
            <p:nvPr/>
          </p:nvSpPr>
          <p:spPr>
            <a:xfrm>
              <a:off x="2824100" y="1304925"/>
              <a:ext cx="1406598" cy="656984"/>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ثقافة الحوار والتفاهم</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5A983A2-F298-B8F0-1110-E0D4FBC9ABC5}"/>
              </a:ext>
            </a:extLst>
          </p:cNvPr>
          <p:cNvGrpSpPr/>
          <p:nvPr/>
        </p:nvGrpSpPr>
        <p:grpSpPr>
          <a:xfrm>
            <a:off x="4802047" y="2527179"/>
            <a:ext cx="2589673" cy="3122167"/>
            <a:chOff x="1351810" y="0"/>
            <a:chExt cx="1522280" cy="1835618"/>
          </a:xfrm>
        </p:grpSpPr>
        <p:sp>
          <p:nvSpPr>
            <p:cNvPr id="46" name="Freeform: Shape 45">
              <a:extLst>
                <a:ext uri="{FF2B5EF4-FFF2-40B4-BE49-F238E27FC236}">
                  <a16:creationId xmlns:a16="http://schemas.microsoft.com/office/drawing/2014/main" id="{531D5ED3-D057-B513-6E94-23EF1A7B7EF4}"/>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TextBox 6">
              <a:extLst>
                <a:ext uri="{FF2B5EF4-FFF2-40B4-BE49-F238E27FC236}">
                  <a16:creationId xmlns:a16="http://schemas.microsoft.com/office/drawing/2014/main" id="{C4C6EC57-3432-6CA1-0B5A-4A3709E8D0B4}"/>
                </a:ext>
              </a:extLst>
            </p:cNvPr>
            <p:cNvSpPr txBox="1"/>
            <p:nvPr/>
          </p:nvSpPr>
          <p:spPr>
            <a:xfrm>
              <a:off x="1930512"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18">
              <a:extLst>
                <a:ext uri="{FF2B5EF4-FFF2-40B4-BE49-F238E27FC236}">
                  <a16:creationId xmlns:a16="http://schemas.microsoft.com/office/drawing/2014/main" id="{F639DFFA-D887-D113-50A4-ABE7762702AD}"/>
                </a:ext>
              </a:extLst>
            </p:cNvPr>
            <p:cNvSpPr txBox="1"/>
            <p:nvPr/>
          </p:nvSpPr>
          <p:spPr>
            <a:xfrm>
              <a:off x="1351810"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قواعد واضحة للتعامل مع النزاعات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534AAEA3-5431-6A54-FD07-FAC70F0759FA}"/>
              </a:ext>
            </a:extLst>
          </p:cNvPr>
          <p:cNvGrpSpPr/>
          <p:nvPr/>
        </p:nvGrpSpPr>
        <p:grpSpPr>
          <a:xfrm>
            <a:off x="1804547" y="2527179"/>
            <a:ext cx="2309026" cy="3122167"/>
            <a:chOff x="0" y="0"/>
            <a:chExt cx="1357308" cy="1835618"/>
          </a:xfrm>
        </p:grpSpPr>
        <p:sp>
          <p:nvSpPr>
            <p:cNvPr id="43" name="Freeform: Shape 42">
              <a:extLst>
                <a:ext uri="{FF2B5EF4-FFF2-40B4-BE49-F238E27FC236}">
                  <a16:creationId xmlns:a16="http://schemas.microsoft.com/office/drawing/2014/main" id="{0F188BF8-E25C-FD77-6842-6230553FD911}"/>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TextBox 6">
              <a:extLst>
                <a:ext uri="{FF2B5EF4-FFF2-40B4-BE49-F238E27FC236}">
                  <a16:creationId xmlns:a16="http://schemas.microsoft.com/office/drawing/2014/main" id="{F0F265A0-81D2-62D6-CF5F-39BAB4114201}"/>
                </a:ext>
              </a:extLst>
            </p:cNvPr>
            <p:cNvSpPr txBox="1"/>
            <p:nvPr/>
          </p:nvSpPr>
          <p:spPr>
            <a:xfrm>
              <a:off x="496227"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03</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مربع نص 18">
              <a:extLst>
                <a:ext uri="{FF2B5EF4-FFF2-40B4-BE49-F238E27FC236}">
                  <a16:creationId xmlns:a16="http://schemas.microsoft.com/office/drawing/2014/main" id="{A2260804-C5A9-26D8-C999-128DCCDDD844}"/>
                </a:ext>
              </a:extLst>
            </p:cNvPr>
            <p:cNvSpPr txBox="1"/>
            <p:nvPr/>
          </p:nvSpPr>
          <p:spPr>
            <a:xfrm>
              <a:off x="0" y="1304925"/>
              <a:ext cx="1357308"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الهدف المشترك</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2680977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110344" y="828340"/>
            <a:ext cx="10482942" cy="968852"/>
            <a:chOff x="1094015" y="519096"/>
            <a:chExt cx="10482942"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1094015" y="519096"/>
              <a:ext cx="10482942"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آليات فعالة لإدارة الخلافات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D52D358F-A078-8268-5CC5-EC19DAC30679}"/>
              </a:ext>
            </a:extLst>
          </p:cNvPr>
          <p:cNvGrpSpPr/>
          <p:nvPr/>
        </p:nvGrpSpPr>
        <p:grpSpPr>
          <a:xfrm>
            <a:off x="6714216" y="2291541"/>
            <a:ext cx="2392877" cy="3336973"/>
            <a:chOff x="2824100" y="0"/>
            <a:chExt cx="1406598" cy="1961909"/>
          </a:xfrm>
        </p:grpSpPr>
        <p:sp>
          <p:nvSpPr>
            <p:cNvPr id="49" name="Freeform: Shape 48">
              <a:extLst>
                <a:ext uri="{FF2B5EF4-FFF2-40B4-BE49-F238E27FC236}">
                  <a16:creationId xmlns:a16="http://schemas.microsoft.com/office/drawing/2014/main" id="{317FC01F-32F0-82E9-99D5-4CAB92C5183E}"/>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6">
              <a:extLst>
                <a:ext uri="{FF2B5EF4-FFF2-40B4-BE49-F238E27FC236}">
                  <a16:creationId xmlns:a16="http://schemas.microsoft.com/office/drawing/2014/main" id="{2D13C98D-1765-362A-8597-05265AE55452}"/>
                </a:ext>
              </a:extLst>
            </p:cNvPr>
            <p:cNvSpPr txBox="1"/>
            <p:nvPr/>
          </p:nvSpPr>
          <p:spPr>
            <a:xfrm>
              <a:off x="3276259" y="0"/>
              <a:ext cx="785495" cy="444123"/>
            </a:xfrm>
            <a:prstGeom prst="rect">
              <a:avLst/>
            </a:prstGeom>
            <a:noFill/>
          </p:spPr>
          <p:txBody>
            <a:bodyPr wrap="square" rtlCol="0">
              <a:spAutoFit/>
            </a:bodyPr>
            <a:lstStyle/>
            <a:p>
              <a:pPr algn="ctr"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04</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2C427C64-6DAA-44A7-B34A-E8016632346F}"/>
                </a:ext>
              </a:extLst>
            </p:cNvPr>
            <p:cNvSpPr txBox="1"/>
            <p:nvPr/>
          </p:nvSpPr>
          <p:spPr>
            <a:xfrm>
              <a:off x="2824100" y="1304925"/>
              <a:ext cx="1406598" cy="656984"/>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التفاوض وحل المشكلات بشكل بناء</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5A983A2-F298-B8F0-1110-E0D4FBC9ABC5}"/>
              </a:ext>
            </a:extLst>
          </p:cNvPr>
          <p:cNvGrpSpPr/>
          <p:nvPr/>
        </p:nvGrpSpPr>
        <p:grpSpPr>
          <a:xfrm>
            <a:off x="2868756" y="2291541"/>
            <a:ext cx="2589673" cy="3122167"/>
            <a:chOff x="1351810" y="0"/>
            <a:chExt cx="1522280" cy="1835618"/>
          </a:xfrm>
        </p:grpSpPr>
        <p:sp>
          <p:nvSpPr>
            <p:cNvPr id="46" name="Freeform: Shape 45">
              <a:extLst>
                <a:ext uri="{FF2B5EF4-FFF2-40B4-BE49-F238E27FC236}">
                  <a16:creationId xmlns:a16="http://schemas.microsoft.com/office/drawing/2014/main" id="{531D5ED3-D057-B513-6E94-23EF1A7B7EF4}"/>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TextBox 6">
              <a:extLst>
                <a:ext uri="{FF2B5EF4-FFF2-40B4-BE49-F238E27FC236}">
                  <a16:creationId xmlns:a16="http://schemas.microsoft.com/office/drawing/2014/main" id="{C4C6EC57-3432-6CA1-0B5A-4A3709E8D0B4}"/>
                </a:ext>
              </a:extLst>
            </p:cNvPr>
            <p:cNvSpPr txBox="1"/>
            <p:nvPr/>
          </p:nvSpPr>
          <p:spPr>
            <a:xfrm>
              <a:off x="1930513" y="0"/>
              <a:ext cx="413853"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05</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18">
              <a:extLst>
                <a:ext uri="{FF2B5EF4-FFF2-40B4-BE49-F238E27FC236}">
                  <a16:creationId xmlns:a16="http://schemas.microsoft.com/office/drawing/2014/main" id="{F639DFFA-D887-D113-50A4-ABE7762702AD}"/>
                </a:ext>
              </a:extLst>
            </p:cNvPr>
            <p:cNvSpPr txBox="1"/>
            <p:nvPr/>
          </p:nvSpPr>
          <p:spPr>
            <a:xfrm>
              <a:off x="1351810"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استثمار العلاقات الشخصية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2144147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405983" y="719935"/>
            <a:ext cx="10431624"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خطوات عملية لبناء شراكات فعالة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30" name="Group 29">
            <a:extLst>
              <a:ext uri="{FF2B5EF4-FFF2-40B4-BE49-F238E27FC236}">
                <a16:creationId xmlns:a16="http://schemas.microsoft.com/office/drawing/2014/main" id="{A5A98BC1-2A95-4869-A934-F1934D2A7D64}"/>
              </a:ext>
            </a:extLst>
          </p:cNvPr>
          <p:cNvGrpSpPr/>
          <p:nvPr/>
        </p:nvGrpSpPr>
        <p:grpSpPr>
          <a:xfrm>
            <a:off x="774201" y="3303593"/>
            <a:ext cx="10643598" cy="2374098"/>
            <a:chOff x="1595952" y="557024"/>
            <a:chExt cx="5660908" cy="1307867"/>
          </a:xfrm>
        </p:grpSpPr>
        <p:sp>
          <p:nvSpPr>
            <p:cNvPr id="31" name="Rectangle: Rounded Corners 30">
              <a:extLst>
                <a:ext uri="{FF2B5EF4-FFF2-40B4-BE49-F238E27FC236}">
                  <a16:creationId xmlns:a16="http://schemas.microsoft.com/office/drawing/2014/main" id="{D96CB547-EF39-46D6-A017-1B77366D215E}"/>
                </a:ext>
              </a:extLst>
            </p:cNvPr>
            <p:cNvSpPr/>
            <p:nvPr/>
          </p:nvSpPr>
          <p:spPr>
            <a:xfrm rot="16200000">
              <a:off x="5357329" y="-229756"/>
              <a:ext cx="1111659" cy="2687402"/>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32" name="Oval 31">
              <a:extLst>
                <a:ext uri="{FF2B5EF4-FFF2-40B4-BE49-F238E27FC236}">
                  <a16:creationId xmlns:a16="http://schemas.microsoft.com/office/drawing/2014/main" id="{B599B70D-D7F1-4163-9B8F-740894BE5593}"/>
                </a:ext>
              </a:extLst>
            </p:cNvPr>
            <p:cNvSpPr>
              <a:spLocks noChangeAspect="1"/>
            </p:cNvSpPr>
            <p:nvPr/>
          </p:nvSpPr>
          <p:spPr>
            <a:xfrm>
              <a:off x="6448193" y="739691"/>
              <a:ext cx="748983" cy="748959"/>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TextBox 197">
              <a:extLst>
                <a:ext uri="{FF2B5EF4-FFF2-40B4-BE49-F238E27FC236}">
                  <a16:creationId xmlns:a16="http://schemas.microsoft.com/office/drawing/2014/main" id="{930108E9-F2CE-4899-B857-72624F00F640}"/>
                </a:ext>
              </a:extLst>
            </p:cNvPr>
            <p:cNvSpPr txBox="1"/>
            <p:nvPr/>
          </p:nvSpPr>
          <p:spPr>
            <a:xfrm>
              <a:off x="4599291" y="931014"/>
              <a:ext cx="1989202" cy="933877"/>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تحديد الرؤية والأهداف المشتركة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Rectangle: Rounded Corners 36">
              <a:extLst>
                <a:ext uri="{FF2B5EF4-FFF2-40B4-BE49-F238E27FC236}">
                  <a16:creationId xmlns:a16="http://schemas.microsoft.com/office/drawing/2014/main" id="{D0EAB961-6390-4210-9790-30417376EEED}"/>
                </a:ext>
              </a:extLst>
            </p:cNvPr>
            <p:cNvSpPr/>
            <p:nvPr/>
          </p:nvSpPr>
          <p:spPr>
            <a:xfrm rot="16200000">
              <a:off x="2383823" y="-230847"/>
              <a:ext cx="1111659" cy="2687402"/>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38" name="Oval 37">
              <a:extLst>
                <a:ext uri="{FF2B5EF4-FFF2-40B4-BE49-F238E27FC236}">
                  <a16:creationId xmlns:a16="http://schemas.microsoft.com/office/drawing/2014/main" id="{9BF5ECCA-21B0-4017-9372-C04277BD6BEB}"/>
                </a:ext>
              </a:extLst>
            </p:cNvPr>
            <p:cNvSpPr>
              <a:spLocks noChangeAspect="1"/>
            </p:cNvSpPr>
            <p:nvPr/>
          </p:nvSpPr>
          <p:spPr>
            <a:xfrm>
              <a:off x="3474687" y="738598"/>
              <a:ext cx="748983" cy="748960"/>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TextBox 197">
              <a:extLst>
                <a:ext uri="{FF2B5EF4-FFF2-40B4-BE49-F238E27FC236}">
                  <a16:creationId xmlns:a16="http://schemas.microsoft.com/office/drawing/2014/main" id="{AA4D5788-11F9-4D55-B751-577DD1A211F3}"/>
                </a:ext>
              </a:extLst>
            </p:cNvPr>
            <p:cNvSpPr txBox="1"/>
            <p:nvPr/>
          </p:nvSpPr>
          <p:spPr>
            <a:xfrm>
              <a:off x="1655636" y="863674"/>
              <a:ext cx="2059298" cy="986584"/>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تقييم القدرات والموارد</a:t>
              </a:r>
              <a:endParaRPr lang="en-US" sz="3200" b="1" kern="1200" dirty="0">
                <a:solidFill>
                  <a:srgbClr val="000000"/>
                </a:solidFill>
                <a:effectLst/>
                <a:latin typeface="Times New Roman" panose="02020603050405020304" pitchFamily="18" charset="0"/>
                <a:ea typeface="GE Dinar Two Medium"/>
                <a:cs typeface="Sakkal Majalla" panose="02000000000000000000" pitchFamily="2" charset="-78"/>
              </a:endParaRPr>
            </a:p>
          </p:txBody>
        </p:sp>
      </p:grpSp>
    </p:spTree>
    <p:extLst>
      <p:ext uri="{BB962C8B-B14F-4D97-AF65-F5344CB8AC3E}">
        <p14:creationId xmlns:p14="http://schemas.microsoft.com/office/powerpoint/2010/main" val="9470170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405983" y="719935"/>
            <a:ext cx="10431624"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العوامل المؤثرة في مخاطر الائتمان</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30" name="Group 29">
            <a:extLst>
              <a:ext uri="{FF2B5EF4-FFF2-40B4-BE49-F238E27FC236}">
                <a16:creationId xmlns:a16="http://schemas.microsoft.com/office/drawing/2014/main" id="{A5A98BC1-2A95-4869-A934-F1934D2A7D64}"/>
              </a:ext>
            </a:extLst>
          </p:cNvPr>
          <p:cNvGrpSpPr/>
          <p:nvPr/>
        </p:nvGrpSpPr>
        <p:grpSpPr>
          <a:xfrm>
            <a:off x="811142" y="2784807"/>
            <a:ext cx="9813268" cy="1893628"/>
            <a:chOff x="1545357" y="557024"/>
            <a:chExt cx="5711503" cy="1112750"/>
          </a:xfrm>
        </p:grpSpPr>
        <p:sp>
          <p:nvSpPr>
            <p:cNvPr id="31" name="Rectangle: Rounded Corners 30">
              <a:extLst>
                <a:ext uri="{FF2B5EF4-FFF2-40B4-BE49-F238E27FC236}">
                  <a16:creationId xmlns:a16="http://schemas.microsoft.com/office/drawing/2014/main" id="{D96CB547-EF39-46D6-A017-1B77366D215E}"/>
                </a:ext>
              </a:extLst>
            </p:cNvPr>
            <p:cNvSpPr/>
            <p:nvPr/>
          </p:nvSpPr>
          <p:spPr>
            <a:xfrm rot="16200000">
              <a:off x="5357329" y="-229756"/>
              <a:ext cx="1111659" cy="2687402"/>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32" name="Oval 31">
              <a:extLst>
                <a:ext uri="{FF2B5EF4-FFF2-40B4-BE49-F238E27FC236}">
                  <a16:creationId xmlns:a16="http://schemas.microsoft.com/office/drawing/2014/main" id="{B599B70D-D7F1-4163-9B8F-740894BE5593}"/>
                </a:ext>
              </a:extLst>
            </p:cNvPr>
            <p:cNvSpPr>
              <a:spLocks noChangeAspect="1"/>
            </p:cNvSpPr>
            <p:nvPr/>
          </p:nvSpPr>
          <p:spPr>
            <a:xfrm>
              <a:off x="6448193" y="739691"/>
              <a:ext cx="748983" cy="748959"/>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dirty="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3</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TextBox 197">
              <a:extLst>
                <a:ext uri="{FF2B5EF4-FFF2-40B4-BE49-F238E27FC236}">
                  <a16:creationId xmlns:a16="http://schemas.microsoft.com/office/drawing/2014/main" id="{930108E9-F2CE-4899-B857-72624F00F640}"/>
                </a:ext>
              </a:extLst>
            </p:cNvPr>
            <p:cNvSpPr txBox="1"/>
            <p:nvPr/>
          </p:nvSpPr>
          <p:spPr>
            <a:xfrm>
              <a:off x="4618254" y="735731"/>
              <a:ext cx="1989202" cy="933877"/>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صياغة خطة عمل واضحة</a:t>
              </a:r>
              <a:endParaRPr lang="en-US" sz="3200" b="1" kern="1200" dirty="0">
                <a:solidFill>
                  <a:srgbClr val="000000"/>
                </a:solidFill>
                <a:effectLst/>
                <a:latin typeface="Times New Roman" panose="02020603050405020304" pitchFamily="18" charset="0"/>
                <a:ea typeface="GE Dinar Two Medium"/>
                <a:cs typeface="Sakkal Majalla" panose="02000000000000000000" pitchFamily="2" charset="-78"/>
              </a:endParaRPr>
            </a:p>
          </p:txBody>
        </p:sp>
        <p:sp>
          <p:nvSpPr>
            <p:cNvPr id="37" name="Rectangle: Rounded Corners 36">
              <a:extLst>
                <a:ext uri="{FF2B5EF4-FFF2-40B4-BE49-F238E27FC236}">
                  <a16:creationId xmlns:a16="http://schemas.microsoft.com/office/drawing/2014/main" id="{D0EAB961-6390-4210-9790-30417376EEED}"/>
                </a:ext>
              </a:extLst>
            </p:cNvPr>
            <p:cNvSpPr/>
            <p:nvPr/>
          </p:nvSpPr>
          <p:spPr>
            <a:xfrm rot="16200000">
              <a:off x="2383823" y="-230847"/>
              <a:ext cx="1111659" cy="2687402"/>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38" name="Oval 37">
              <a:extLst>
                <a:ext uri="{FF2B5EF4-FFF2-40B4-BE49-F238E27FC236}">
                  <a16:creationId xmlns:a16="http://schemas.microsoft.com/office/drawing/2014/main" id="{9BF5ECCA-21B0-4017-9372-C04277BD6BEB}"/>
                </a:ext>
              </a:extLst>
            </p:cNvPr>
            <p:cNvSpPr>
              <a:spLocks noChangeAspect="1"/>
            </p:cNvSpPr>
            <p:nvPr/>
          </p:nvSpPr>
          <p:spPr>
            <a:xfrm>
              <a:off x="3474687" y="738598"/>
              <a:ext cx="748983" cy="748960"/>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dirty="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4</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TextBox 197">
              <a:extLst>
                <a:ext uri="{FF2B5EF4-FFF2-40B4-BE49-F238E27FC236}">
                  <a16:creationId xmlns:a16="http://schemas.microsoft.com/office/drawing/2014/main" id="{AA4D5788-11F9-4D55-B751-577DD1A211F3}"/>
                </a:ext>
              </a:extLst>
            </p:cNvPr>
            <p:cNvSpPr txBox="1"/>
            <p:nvPr/>
          </p:nvSpPr>
          <p:spPr>
            <a:xfrm>
              <a:off x="1545357" y="842269"/>
              <a:ext cx="2059298" cy="748961"/>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بناء الثقة وتعزيز العلاقات</a:t>
              </a:r>
              <a:endParaRPr lang="en-US" sz="3200" b="1" kern="1200" dirty="0">
                <a:solidFill>
                  <a:srgbClr val="000000"/>
                </a:solidFill>
                <a:effectLst/>
                <a:latin typeface="Times New Roman" panose="02020603050405020304" pitchFamily="18" charset="0"/>
                <a:ea typeface="GE Dinar Two Medium"/>
                <a:cs typeface="Sakkal Majalla" panose="02000000000000000000" pitchFamily="2" charset="-78"/>
              </a:endParaRPr>
            </a:p>
          </p:txBody>
        </p:sp>
      </p:grpSp>
      <p:sp>
        <p:nvSpPr>
          <p:cNvPr id="21" name="Rectangle: Rounded Corners 20">
            <a:extLst>
              <a:ext uri="{FF2B5EF4-FFF2-40B4-BE49-F238E27FC236}">
                <a16:creationId xmlns:a16="http://schemas.microsoft.com/office/drawing/2014/main" id="{4B73C7B3-3844-48B8-8ED9-B69955FC27E5}"/>
              </a:ext>
            </a:extLst>
          </p:cNvPr>
          <p:cNvSpPr/>
          <p:nvPr/>
        </p:nvSpPr>
        <p:spPr>
          <a:xfrm rot="16200000">
            <a:off x="4948702" y="3175063"/>
            <a:ext cx="1891772" cy="4898516"/>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28" name="Oval 27">
            <a:extLst>
              <a:ext uri="{FF2B5EF4-FFF2-40B4-BE49-F238E27FC236}">
                <a16:creationId xmlns:a16="http://schemas.microsoft.com/office/drawing/2014/main" id="{0C82EA8C-D8BF-4ED7-868E-8D75EC3321D1}"/>
              </a:ext>
            </a:extLst>
          </p:cNvPr>
          <p:cNvSpPr>
            <a:spLocks noChangeAspect="1"/>
          </p:cNvSpPr>
          <p:nvPr/>
        </p:nvSpPr>
        <p:spPr>
          <a:xfrm>
            <a:off x="6896600" y="4949147"/>
            <a:ext cx="1263213" cy="1257803"/>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dirty="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5</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TextBox 197">
            <a:extLst>
              <a:ext uri="{FF2B5EF4-FFF2-40B4-BE49-F238E27FC236}">
                <a16:creationId xmlns:a16="http://schemas.microsoft.com/office/drawing/2014/main" id="{2250254D-D498-41B8-B9BC-C8A392B26DFD}"/>
              </a:ext>
            </a:extLst>
          </p:cNvPr>
          <p:cNvSpPr txBox="1"/>
          <p:nvPr/>
        </p:nvSpPr>
        <p:spPr>
          <a:xfrm>
            <a:off x="3896351" y="4949148"/>
            <a:ext cx="3087179" cy="1472740"/>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المتابعة و</a:t>
            </a:r>
          </a:p>
          <a:p>
            <a:pPr algn="ctr" rtl="1">
              <a:lnSpc>
                <a:spcPct val="115000"/>
              </a:lnSpc>
            </a:pPr>
            <a:r>
              <a:rPr lang="ar-SY" sz="3200" b="1" kern="1200" dirty="0">
                <a:solidFill>
                  <a:srgbClr val="000000"/>
                </a:solidFill>
                <a:effectLst/>
                <a:latin typeface="Times New Roman" panose="02020603050405020304" pitchFamily="18" charset="0"/>
                <a:ea typeface="GE Dinar Two Medium"/>
                <a:cs typeface="Sakkal Majalla" panose="02000000000000000000" pitchFamily="2" charset="-78"/>
              </a:rPr>
              <a:t>التقييم المستمر</a:t>
            </a:r>
          </a:p>
        </p:txBody>
      </p:sp>
    </p:spTree>
    <p:extLst>
      <p:ext uri="{BB962C8B-B14F-4D97-AF65-F5344CB8AC3E}">
        <p14:creationId xmlns:p14="http://schemas.microsoft.com/office/powerpoint/2010/main" val="26918906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660849" y="675008"/>
            <a:ext cx="8864081"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مصادر المخاطر الداخلية والخارجية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8E4CD33C-B61E-8530-B68C-BBC8C200D945}"/>
              </a:ext>
            </a:extLst>
          </p:cNvPr>
          <p:cNvSpPr txBox="1"/>
          <p:nvPr/>
        </p:nvSpPr>
        <p:spPr>
          <a:xfrm>
            <a:off x="5600752" y="2467560"/>
            <a:ext cx="6286447" cy="3426515"/>
          </a:xfrm>
          <a:prstGeom prst="rect">
            <a:avLst/>
          </a:prstGeom>
          <a:noFill/>
        </p:spPr>
        <p:txBody>
          <a:bodyPr wrap="square">
            <a:spAutoFit/>
          </a:bodyPr>
          <a:lstStyle>
            <a:defPPr>
              <a:defRPr lang="en-US"/>
            </a:defPPr>
            <a:lvl1pPr algn="just" rtl="1">
              <a:lnSpc>
                <a:spcPct val="115000"/>
              </a:lnSpc>
              <a:defRPr sz="2800">
                <a:effectLst/>
                <a:latin typeface="Sakkal Majalla" panose="02000000000000000000" pitchFamily="2" charset="-78"/>
                <a:ea typeface="Calibri" panose="020F0502020204030204" pitchFamily="34" charset="0"/>
                <a:cs typeface="Sakkal Majalla" panose="02000000000000000000" pitchFamily="2" charset="-78"/>
              </a:defRPr>
            </a:lvl1pPr>
          </a:lstStyle>
          <a:p>
            <a:pPr algn="just" rtl="1">
              <a:lnSpc>
                <a:spcPct val="115000"/>
              </a:lnSpc>
            </a:pPr>
            <a:r>
              <a:rPr lang="ar-SY" sz="3200" b="1" dirty="0">
                <a:solidFill>
                  <a:srgbClr val="168489"/>
                </a:solidFill>
                <a:effectLst/>
                <a:latin typeface="Times New Roman" panose="02020603050405020304" pitchFamily="18" charset="0"/>
                <a:ea typeface="Calibri" panose="020F0502020204030204" pitchFamily="34" charset="0"/>
                <a:cs typeface="Arial" panose="020B0604020202020204" pitchFamily="34" charset="0"/>
              </a:rPr>
              <a:t>مفهوم الاندماج:</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457200" lvl="0" indent="-457200" algn="r" rtl="1">
              <a:lnSpc>
                <a:spcPct val="107000"/>
              </a:lnSpc>
              <a:spcAft>
                <a:spcPts val="800"/>
              </a:spcAft>
              <a:buSzPts val="1800"/>
              <a:buFont typeface="Wingdings" panose="05000000000000000000" pitchFamily="2" charset="2"/>
              <a:buChar char="ü"/>
            </a:pPr>
            <a:r>
              <a:rPr lang="ar-SY" sz="3200" dirty="0">
                <a:solidFill>
                  <a:srgbClr val="000000"/>
                </a:solidFill>
                <a:effectLst/>
                <a:latin typeface="Calibri" panose="020F0502020204030204" pitchFamily="34" charset="0"/>
                <a:ea typeface="Adobe Ming Std L"/>
                <a:cs typeface="Arial" panose="020B0604020202020204" pitchFamily="34" charset="0"/>
              </a:rPr>
              <a:t>هو عملية أعمق تتطلب توحيد السياسات، والإجراءات، والموارد، وربما إنشاء كيانات جديدة.</a:t>
            </a:r>
            <a:endParaRPr lang="en-US" sz="3200" dirty="0">
              <a:solidFill>
                <a:srgbClr val="000000"/>
              </a:solidFill>
              <a:effectLst/>
              <a:latin typeface="Calibri" panose="020F0502020204030204" pitchFamily="34" charset="0"/>
              <a:ea typeface="Adobe Ming Std L"/>
              <a:cs typeface="Arial" panose="020B0604020202020204" pitchFamily="34" charset="0"/>
            </a:endParaRPr>
          </a:p>
          <a:p>
            <a:pPr marL="457200" indent="-457200">
              <a:buFont typeface="Wingdings" panose="05000000000000000000" pitchFamily="2" charset="2"/>
              <a:buChar char="ü"/>
            </a:pPr>
            <a:r>
              <a:rPr lang="ar-SY" sz="3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يهدف إلى تقليل التداخل، وتحقيق تكامل استراتيجي.</a:t>
            </a:r>
            <a:endParaRPr lang="ar-SY" sz="3200" b="1" dirty="0">
              <a:solidFill>
                <a:srgbClr val="168489"/>
              </a:solidFill>
              <a:latin typeface="Times New Roman" panose="02020603050405020304" pitchFamily="18" charset="0"/>
              <a:cs typeface="Arial" panose="020B0604020202020204" pitchFamily="34" charset="0"/>
            </a:endParaRPr>
          </a:p>
        </p:txBody>
      </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3795" y="1920218"/>
            <a:ext cx="4521200" cy="4521200"/>
          </a:xfrm>
          <a:prstGeom prst="rect">
            <a:avLst/>
          </a:prstGeom>
        </p:spPr>
      </p:pic>
    </p:spTree>
    <p:extLst>
      <p:ext uri="{BB962C8B-B14F-4D97-AF65-F5344CB8AC3E}">
        <p14:creationId xmlns:p14="http://schemas.microsoft.com/office/powerpoint/2010/main" val="3336997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عناصر أساسية في التنسيق والاندماج</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 name="مجموعة 3">
            <a:extLst>
              <a:ext uri="{FF2B5EF4-FFF2-40B4-BE49-F238E27FC236}">
                <a16:creationId xmlns:a16="http://schemas.microsoft.com/office/drawing/2014/main" id="{D1679B5E-A487-072F-9D6E-67719CDBB58A}"/>
              </a:ext>
            </a:extLst>
          </p:cNvPr>
          <p:cNvGrpSpPr/>
          <p:nvPr/>
        </p:nvGrpSpPr>
        <p:grpSpPr>
          <a:xfrm>
            <a:off x="7889204" y="2357090"/>
            <a:ext cx="3166137" cy="3423224"/>
            <a:chOff x="4359652" y="1"/>
            <a:chExt cx="1368991" cy="1541709"/>
          </a:xfrm>
        </p:grpSpPr>
        <p:grpSp>
          <p:nvGrpSpPr>
            <p:cNvPr id="58" name="مجموعة 18">
              <a:extLst>
                <a:ext uri="{FF2B5EF4-FFF2-40B4-BE49-F238E27FC236}">
                  <a16:creationId xmlns:a16="http://schemas.microsoft.com/office/drawing/2014/main" id="{25731238-AEDE-D4EC-1AC7-DFAD423A30D1}"/>
                </a:ext>
              </a:extLst>
            </p:cNvPr>
            <p:cNvGrpSpPr/>
            <p:nvPr/>
          </p:nvGrpSpPr>
          <p:grpSpPr>
            <a:xfrm>
              <a:off x="4493055" y="1"/>
              <a:ext cx="1181100" cy="1541709"/>
              <a:chOff x="4493055" y="1"/>
              <a:chExt cx="1181100" cy="1541709"/>
            </a:xfrm>
          </p:grpSpPr>
          <p:sp>
            <p:nvSpPr>
              <p:cNvPr id="60" name="مستطيل: زوايا مستديرة 38">
                <a:extLst>
                  <a:ext uri="{FF2B5EF4-FFF2-40B4-BE49-F238E27FC236}">
                    <a16:creationId xmlns:a16="http://schemas.microsoft.com/office/drawing/2014/main" id="{318D0285-B609-2F52-D33F-55123CD08D87}"/>
                  </a:ext>
                </a:extLst>
              </p:cNvPr>
              <p:cNvSpPr/>
              <p:nvPr/>
            </p:nvSpPr>
            <p:spPr>
              <a:xfrm flipH="1" flipV="1">
                <a:off x="4493055"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1" name="شكل بيضاوي 39">
                <a:extLst>
                  <a:ext uri="{FF2B5EF4-FFF2-40B4-BE49-F238E27FC236}">
                    <a16:creationId xmlns:a16="http://schemas.microsoft.com/office/drawing/2014/main" id="{B431B4ED-FE31-2F19-326E-084D3B86AE67}"/>
                  </a:ext>
                </a:extLst>
              </p:cNvPr>
              <p:cNvSpPr/>
              <p:nvPr/>
            </p:nvSpPr>
            <p:spPr>
              <a:xfrm>
                <a:off x="4797855"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000" dirty="0">
                    <a:solidFill>
                      <a:schemeClr val="tx1"/>
                    </a:solidFill>
                  </a:rPr>
                  <a:t>1</a:t>
                </a:r>
                <a:endParaRPr lang="en-US" sz="4000" dirty="0">
                  <a:solidFill>
                    <a:schemeClr val="tx1"/>
                  </a:solidFill>
                </a:endParaRPr>
              </a:p>
            </p:txBody>
          </p:sp>
        </p:grpSp>
        <p:sp>
          <p:nvSpPr>
            <p:cNvPr id="59" name="مربع نص 358">
              <a:extLst>
                <a:ext uri="{FF2B5EF4-FFF2-40B4-BE49-F238E27FC236}">
                  <a16:creationId xmlns:a16="http://schemas.microsoft.com/office/drawing/2014/main" id="{CB8B648D-0984-B205-97B9-E5302BCABA02}"/>
                </a:ext>
              </a:extLst>
            </p:cNvPr>
            <p:cNvSpPr txBox="1"/>
            <p:nvPr/>
          </p:nvSpPr>
          <p:spPr>
            <a:xfrm>
              <a:off x="4359652" y="571502"/>
              <a:ext cx="1368991" cy="9131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الشفافية</a:t>
              </a:r>
              <a:endPar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4438323" y="2357090"/>
            <a:ext cx="3194609" cy="3423224"/>
            <a:chOff x="2900232"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2</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00232" y="571500"/>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توحيد الإجراءات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1136659" y="2442399"/>
            <a:ext cx="2882361" cy="3461206"/>
            <a:chOff x="1549054" y="1"/>
            <a:chExt cx="1239790" cy="159767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3</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49054" y="566550"/>
              <a:ext cx="1239790" cy="103112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أدوات مشتركة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130655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عناصر أساسية في التنسيق والاندماج</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6929029" y="2351520"/>
            <a:ext cx="3194609" cy="3423224"/>
            <a:chOff x="2908962"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4</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08962" y="533786"/>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العلاقات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2784399" y="2351520"/>
            <a:ext cx="2857884" cy="3423224"/>
            <a:chOff x="1536216" y="1"/>
            <a:chExt cx="1252628" cy="157828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5</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36216" y="566550"/>
              <a:ext cx="1252628" cy="101173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التدريب وتطوير القدرات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2645522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529780" y="1376269"/>
            <a:ext cx="7132440" cy="1587294"/>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مفاهيم الجودة الشاملة في المنظمات التطوعية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066832"/>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مفهوم الجودة الشاملة وأهميتها في العمل التطوعي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291172" y="3978823"/>
            <a:ext cx="9009262" cy="609600"/>
            <a:chOff x="2291172" y="3429000"/>
            <a:chExt cx="9009262"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291172" y="3439872"/>
              <a:ext cx="7772991"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خصائص المنظمات التطوعية عالية الجودة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774753"/>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الفرق بين العمل التطوعي التقليدي والعمل المؤسسي المنظم</a:t>
              </a: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1266825" y="5679255"/>
            <a:ext cx="10033609" cy="609600"/>
            <a:chOff x="1266825" y="3429000"/>
            <a:chExt cx="10033609"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1266825" y="3439872"/>
              <a:ext cx="8797338"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دور الجودة في تعظيم الأثر المجتمعي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20227664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890301" y="3122377"/>
            <a:ext cx="6410351" cy="61324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A" dirty="0"/>
              <a:t>"خريطة المعوقات والحلول"</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9564460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93111" y="1797297"/>
            <a:ext cx="6810796" cy="3444789"/>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الهدف:  </a:t>
            </a:r>
            <a:endParaRPr lang="en-US" dirty="0"/>
          </a:p>
          <a:p>
            <a:pPr rtl="1"/>
            <a:r>
              <a:rPr lang="ar-SY" dirty="0"/>
              <a:t>تعزيز الوعي بالمشكلات التي قد تواجه التعاون بين المؤسسات، وتدريب المشاركين على التفكير في حلول عملية لها.</a:t>
            </a:r>
            <a:endParaRPr lang="en-US" dirty="0"/>
          </a:p>
          <a:p>
            <a:pPr rtl="1"/>
            <a:r>
              <a:rPr lang="ar-SY" dirty="0"/>
              <a:t>المدة:  </a:t>
            </a:r>
            <a:endParaRPr lang="en-US" dirty="0"/>
          </a:p>
          <a:p>
            <a:pPr rtl="1"/>
            <a:r>
              <a:rPr lang="ar-SY" dirty="0"/>
              <a:t>30-40 دقيقة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158470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09001" y="2136357"/>
            <a:ext cx="7202681" cy="3444789"/>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الخطوات:</a:t>
            </a:r>
            <a:endParaRPr lang="en-US" dirty="0"/>
          </a:p>
          <a:p>
            <a:pPr rtl="1"/>
            <a:r>
              <a:rPr lang="ar-SY" dirty="0"/>
              <a:t>1. تقسيم المشاركين إلى مجموعات صغيرة (3-5 أشخاص لكل مجموعة):  </a:t>
            </a:r>
            <a:endParaRPr lang="en-US" dirty="0"/>
          </a:p>
          <a:p>
            <a:pPr rtl="1"/>
            <a:r>
              <a:rPr lang="ar-SY" dirty="0"/>
              <a:t>كل مجموعة ستعمل بشكل مستقل.</a:t>
            </a:r>
            <a:endParaRPr lang="en-US" dirty="0"/>
          </a:p>
          <a:p>
            <a:pPr rtl="1"/>
            <a:r>
              <a:rPr lang="ar-SY" dirty="0"/>
              <a:t>2. توزيع ورق كبير أو لوح أبيض وأقلام ملونة لكل مجموعة.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98821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534886" y="1643858"/>
            <a:ext cx="8621486" cy="5143716"/>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 طلب من كل مجموعة:</a:t>
            </a:r>
            <a:endParaRPr lang="en-US" dirty="0"/>
          </a:p>
          <a:p>
            <a:pPr rtl="1"/>
            <a:r>
              <a:rPr lang="ar-SY" dirty="0"/>
              <a:t>   - رسم خريطة أو جدول يوضح:</a:t>
            </a:r>
            <a:endParaRPr lang="en-US" dirty="0"/>
          </a:p>
          <a:p>
            <a:pPr rtl="1"/>
            <a:r>
              <a:rPr lang="ar-SY" dirty="0"/>
              <a:t>     - عقدة أو معوق رئيسي يواجه التعاون بين المؤسسات.</a:t>
            </a:r>
            <a:endParaRPr lang="en-US" dirty="0"/>
          </a:p>
          <a:p>
            <a:pPr rtl="1"/>
            <a:r>
              <a:rPr lang="ar-SY" dirty="0"/>
              <a:t>     - الأسباب التي تؤدي إلى هذا المعوق.</a:t>
            </a:r>
            <a:endParaRPr lang="en-US" dirty="0"/>
          </a:p>
          <a:p>
            <a:pPr rtl="1"/>
            <a:r>
              <a:rPr lang="ar-SY" dirty="0"/>
              <a:t>     - آليات مقترحة لتجاوز هذا المعوق وتحقيق التعاون الفعّال.</a:t>
            </a:r>
            <a:endParaRPr lang="en-US" dirty="0"/>
          </a:p>
          <a:p>
            <a:pPr rtl="1"/>
            <a:r>
              <a:rPr lang="ar-SY" dirty="0"/>
              <a:t>4. تقديم الأمثلة كنموذج (اختياري):  </a:t>
            </a:r>
            <a:endParaRPr lang="en-US" dirty="0"/>
          </a:p>
          <a:p>
            <a:pPr rtl="1"/>
            <a:r>
              <a:rPr lang="ar-SY" dirty="0"/>
              <a:t>مثلاً، معوق: ضعف الثقة. الأسباب: تجارب سابقة سلبية، سوء الفهم. الحلول: بناء علاقات شخصية، اللقاءات المستمرة، وضع اتفاقيات واضحة.</a:t>
            </a:r>
            <a:endParaRPr lang="en-US" dirty="0"/>
          </a:p>
        </p:txBody>
      </p:sp>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909121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93111" y="3002343"/>
            <a:ext cx="7202681" cy="231217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5. عرض كل مجموعة لنتائجها على الجميع، مع مناقشة الأفكار المقدمة.</a:t>
            </a:r>
            <a:endParaRPr lang="en-US" dirty="0"/>
          </a:p>
          <a:p>
            <a:pPr rtl="1"/>
            <a:r>
              <a:rPr lang="ar-SY" dirty="0"/>
              <a:t>6. ختامًا، يتم تلخيص الحلول والأفكار الأكثر تكرارًا، وتوجيه المشاركين لتطبيقها في الواقع.</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2366684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265876" y="1824165"/>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291172" y="1427845"/>
            <a:ext cx="7132440" cy="808619"/>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العمل الجماعي وبناء الفرق التطوعية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28095" y="3127256"/>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مفهوم الفريق الفعال في العمل التطوعي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28095" y="3887868"/>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كيف تكون فعالاً ضمن فريق عمل تطوعي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28095" y="4633738"/>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مراحل تشكيل الفريق الناجح</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928095" y="5430155"/>
            <a:ext cx="8368711"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توزيع الأدوار والمسؤوليات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30" name="Group 29">
            <a:extLst>
              <a:ext uri="{FF2B5EF4-FFF2-40B4-BE49-F238E27FC236}">
                <a16:creationId xmlns:a16="http://schemas.microsoft.com/office/drawing/2014/main" id="{269FEBAE-DDF4-4BB2-8049-7F734664C41D}"/>
              </a:ext>
            </a:extLst>
          </p:cNvPr>
          <p:cNvGrpSpPr/>
          <p:nvPr/>
        </p:nvGrpSpPr>
        <p:grpSpPr>
          <a:xfrm>
            <a:off x="2928095" y="6180852"/>
            <a:ext cx="8368711" cy="609600"/>
            <a:chOff x="2931723" y="3429000"/>
            <a:chExt cx="8368711" cy="609600"/>
          </a:xfrm>
        </p:grpSpPr>
        <p:grpSp>
          <p:nvGrpSpPr>
            <p:cNvPr id="31" name="Group 30">
              <a:extLst>
                <a:ext uri="{FF2B5EF4-FFF2-40B4-BE49-F238E27FC236}">
                  <a16:creationId xmlns:a16="http://schemas.microsoft.com/office/drawing/2014/main" id="{924FC26E-4B00-49E4-B632-0FA215805789}"/>
                </a:ext>
              </a:extLst>
            </p:cNvPr>
            <p:cNvGrpSpPr/>
            <p:nvPr/>
          </p:nvGrpSpPr>
          <p:grpSpPr>
            <a:xfrm>
              <a:off x="10339189" y="3429000"/>
              <a:ext cx="961245" cy="609600"/>
              <a:chOff x="9411453" y="3343594"/>
              <a:chExt cx="961245" cy="609600"/>
            </a:xfrm>
          </p:grpSpPr>
          <p:pic>
            <p:nvPicPr>
              <p:cNvPr id="33" name="Picture 4" descr="Goal ">
                <a:extLst>
                  <a:ext uri="{FF2B5EF4-FFF2-40B4-BE49-F238E27FC236}">
                    <a16:creationId xmlns:a16="http://schemas.microsoft.com/office/drawing/2014/main" id="{1779DE4E-86B6-41B0-9709-F0AA7EC2DFEC}"/>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a:extLst>
                  <a:ext uri="{FF2B5EF4-FFF2-40B4-BE49-F238E27FC236}">
                    <a16:creationId xmlns:a16="http://schemas.microsoft.com/office/drawing/2014/main" id="{FC052E1A-49BE-49A3-8464-1D661229BAEF}"/>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32" name="TextBox 31">
              <a:extLst>
                <a:ext uri="{FF2B5EF4-FFF2-40B4-BE49-F238E27FC236}">
                  <a16:creationId xmlns:a16="http://schemas.microsoft.com/office/drawing/2014/main" id="{7E276820-20A7-4E5D-89C2-8DC920672849}"/>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تطبيق عملي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20284977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373933" y="675008"/>
            <a:ext cx="9437912" cy="968852"/>
            <a:chOff x="2381403" y="519096"/>
            <a:chExt cx="7407533"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381403" y="519096"/>
              <a:ext cx="7407533"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مفهوم الفريق الفعال في العمل التطوعي</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8E4CD33C-B61E-8530-B68C-BBC8C200D945}"/>
              </a:ext>
            </a:extLst>
          </p:cNvPr>
          <p:cNvSpPr txBox="1"/>
          <p:nvPr/>
        </p:nvSpPr>
        <p:spPr>
          <a:xfrm>
            <a:off x="4212771" y="1920218"/>
            <a:ext cx="7485319" cy="3444276"/>
          </a:xfrm>
          <a:prstGeom prst="rect">
            <a:avLst/>
          </a:prstGeom>
          <a:noFill/>
        </p:spPr>
        <p:txBody>
          <a:bodyPr wrap="square">
            <a:spAutoFit/>
          </a:bodyPr>
          <a:lstStyle>
            <a:defPPr>
              <a:defRPr lang="en-US"/>
            </a:defPPr>
            <a:lvl1pPr algn="just" rtl="1">
              <a:lnSpc>
                <a:spcPct val="115000"/>
              </a:lnSpc>
              <a:defRPr sz="2800">
                <a:effectLst/>
                <a:latin typeface="Sakkal Majalla" panose="02000000000000000000" pitchFamily="2" charset="-78"/>
                <a:ea typeface="Calibri" panose="020F0502020204030204" pitchFamily="34" charset="0"/>
                <a:cs typeface="Sakkal Majalla" panose="02000000000000000000" pitchFamily="2" charset="-78"/>
              </a:defRPr>
            </a:lvl1pPr>
          </a:lstStyle>
          <a:p>
            <a:pPr algn="just" rtl="1">
              <a:lnSpc>
                <a:spcPct val="115000"/>
              </a:lnSpc>
            </a:pPr>
            <a:r>
              <a:rPr lang="ar-SY" sz="3200" dirty="0">
                <a:effectLst/>
                <a:latin typeface="Times New Roman" panose="02020603050405020304" pitchFamily="18" charset="0"/>
                <a:ea typeface="Calibri" panose="020F0502020204030204" pitchFamily="34" charset="0"/>
                <a:cs typeface="Arial" panose="020B0604020202020204" pitchFamily="34" charset="0"/>
              </a:rPr>
              <a:t>العمل الجماعي هو الركيزة الأساسية التي يعتمد عليها نجاح أي فريق تطوعي، حيث يتيح تنسيق الجهود، وتوحيد الرؤى، وتحقيق الأهداف بشكل أكثر فاعلية. بناء فريق تطوعي قوي وفعال يتطلب فهم عميق لمبادئ العمل الجماعي، مراحل التكوين، وأهمية توزيع الأدوار بشكل مناسب لضمان استدامة العمل وتحقيق النتائج المرجوة.</a:t>
            </a:r>
            <a:endParaRPr lang="en-US" sz="3200" dirty="0">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1992787"/>
            <a:ext cx="4376057" cy="4376057"/>
          </a:xfrm>
          <a:prstGeom prst="rect">
            <a:avLst/>
          </a:prstGeom>
        </p:spPr>
      </p:pic>
    </p:spTree>
    <p:extLst>
      <p:ext uri="{BB962C8B-B14F-4D97-AF65-F5344CB8AC3E}">
        <p14:creationId xmlns:p14="http://schemas.microsoft.com/office/powerpoint/2010/main" val="2301826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205716" y="675008"/>
            <a:ext cx="7624084" cy="968852"/>
            <a:chOff x="2205716" y="519096"/>
            <a:chExt cx="7624084"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205716" y="519096"/>
              <a:ext cx="7624084"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خصائص الفريق الفعال في العمل التطوعي</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6" name="Group 15">
            <a:extLst>
              <a:ext uri="{FF2B5EF4-FFF2-40B4-BE49-F238E27FC236}">
                <a16:creationId xmlns:a16="http://schemas.microsoft.com/office/drawing/2014/main" id="{588D62A7-4A61-B5ED-7F7A-1B8C63C92F84}"/>
              </a:ext>
            </a:extLst>
          </p:cNvPr>
          <p:cNvGrpSpPr/>
          <p:nvPr/>
        </p:nvGrpSpPr>
        <p:grpSpPr>
          <a:xfrm>
            <a:off x="7216076" y="2465334"/>
            <a:ext cx="3319696" cy="3563364"/>
            <a:chOff x="7216076" y="2465334"/>
            <a:chExt cx="3319696" cy="3563364"/>
          </a:xfrm>
        </p:grpSpPr>
        <p:sp>
          <p:nvSpPr>
            <p:cNvPr id="52" name="Shape">
              <a:extLst>
                <a:ext uri="{FF2B5EF4-FFF2-40B4-BE49-F238E27FC236}">
                  <a16:creationId xmlns:a16="http://schemas.microsoft.com/office/drawing/2014/main" id="{4A4ADE66-4767-4CEF-B937-7B2C1DA30B6E}"/>
                </a:ext>
              </a:extLst>
            </p:cNvPr>
            <p:cNvSpPr/>
            <p:nvPr/>
          </p:nvSpPr>
          <p:spPr>
            <a:xfrm>
              <a:off x="8345620" y="2465334"/>
              <a:ext cx="1060606" cy="106828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1</a:t>
              </a:r>
              <a:endParaRPr lang="en-US" sz="4400" dirty="0">
                <a:solidFill>
                  <a:schemeClr val="bg1"/>
                </a:solidFill>
              </a:endParaRPr>
            </a:p>
          </p:txBody>
        </p:sp>
        <p:sp>
          <p:nvSpPr>
            <p:cNvPr id="53" name="Shape">
              <a:extLst>
                <a:ext uri="{FF2B5EF4-FFF2-40B4-BE49-F238E27FC236}">
                  <a16:creationId xmlns:a16="http://schemas.microsoft.com/office/drawing/2014/main" id="{07D904EC-7BBC-4718-8EFA-55E5BD536452}"/>
                </a:ext>
              </a:extLst>
            </p:cNvPr>
            <p:cNvSpPr/>
            <p:nvPr/>
          </p:nvSpPr>
          <p:spPr>
            <a:xfrm>
              <a:off x="7216076" y="3282203"/>
              <a:ext cx="3319696" cy="27464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54" name="TextBox 19">
              <a:extLst>
                <a:ext uri="{FF2B5EF4-FFF2-40B4-BE49-F238E27FC236}">
                  <a16:creationId xmlns:a16="http://schemas.microsoft.com/office/drawing/2014/main" id="{1B73750D-6BA2-4C86-869C-85E2297688FC}"/>
                </a:ext>
              </a:extLst>
            </p:cNvPr>
            <p:cNvSpPr txBox="1"/>
            <p:nvPr/>
          </p:nvSpPr>
          <p:spPr>
            <a:xfrm>
              <a:off x="7750886" y="3789492"/>
              <a:ext cx="2226380" cy="978233"/>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الرؤية والهدف</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F5E6DBBA-5EC0-46CB-6CEF-EBAE1212A424}"/>
              </a:ext>
            </a:extLst>
          </p:cNvPr>
          <p:cNvGrpSpPr/>
          <p:nvPr/>
        </p:nvGrpSpPr>
        <p:grpSpPr>
          <a:xfrm>
            <a:off x="1656227" y="2465334"/>
            <a:ext cx="3319241" cy="3562459"/>
            <a:chOff x="1656227" y="2465334"/>
            <a:chExt cx="3319241" cy="3562459"/>
          </a:xfrm>
        </p:grpSpPr>
        <p:sp>
          <p:nvSpPr>
            <p:cNvPr id="61" name="TextBox 13">
              <a:extLst>
                <a:ext uri="{FF2B5EF4-FFF2-40B4-BE49-F238E27FC236}">
                  <a16:creationId xmlns:a16="http://schemas.microsoft.com/office/drawing/2014/main" id="{C47B3A2A-14F4-4ABC-A2D5-AFC9E62816AF}"/>
                </a:ext>
              </a:extLst>
            </p:cNvPr>
            <p:cNvSpPr txBox="1"/>
            <p:nvPr/>
          </p:nvSpPr>
          <p:spPr>
            <a:xfrm>
              <a:off x="2205716" y="3817024"/>
              <a:ext cx="2059389" cy="1328566"/>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مهارات التواصل</a:t>
              </a:r>
            </a:p>
          </p:txBody>
        </p:sp>
        <p:grpSp>
          <p:nvGrpSpPr>
            <p:cNvPr id="11" name="Group 10">
              <a:extLst>
                <a:ext uri="{FF2B5EF4-FFF2-40B4-BE49-F238E27FC236}">
                  <a16:creationId xmlns:a16="http://schemas.microsoft.com/office/drawing/2014/main" id="{85B633DA-8263-D310-1B46-E03CF3373E80}"/>
                </a:ext>
              </a:extLst>
            </p:cNvPr>
            <p:cNvGrpSpPr/>
            <p:nvPr/>
          </p:nvGrpSpPr>
          <p:grpSpPr>
            <a:xfrm>
              <a:off x="1656227" y="2465334"/>
              <a:ext cx="3319241" cy="3562459"/>
              <a:chOff x="3507253" y="3012984"/>
              <a:chExt cx="1672727" cy="1795296"/>
            </a:xfrm>
          </p:grpSpPr>
          <p:sp>
            <p:nvSpPr>
              <p:cNvPr id="59" name="Shape">
                <a:extLst>
                  <a:ext uri="{FF2B5EF4-FFF2-40B4-BE49-F238E27FC236}">
                    <a16:creationId xmlns:a16="http://schemas.microsoft.com/office/drawing/2014/main" id="{70E3CDDE-2C3E-4FD7-8567-1B7D62982E55}"/>
                  </a:ext>
                </a:extLst>
              </p:cNvPr>
              <p:cNvSpPr/>
              <p:nvPr/>
            </p:nvSpPr>
            <p:spPr>
              <a:xfrm>
                <a:off x="4076371"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3</a:t>
                </a:r>
                <a:endParaRPr lang="en-US" sz="4400" dirty="0">
                  <a:solidFill>
                    <a:schemeClr val="bg1"/>
                  </a:solidFill>
                </a:endParaRPr>
              </a:p>
            </p:txBody>
          </p:sp>
          <p:sp>
            <p:nvSpPr>
              <p:cNvPr id="60" name="Shape">
                <a:extLst>
                  <a:ext uri="{FF2B5EF4-FFF2-40B4-BE49-F238E27FC236}">
                    <a16:creationId xmlns:a16="http://schemas.microsoft.com/office/drawing/2014/main" id="{511E4196-032B-4BE2-87F7-4B47046BCF54}"/>
                  </a:ext>
                </a:extLst>
              </p:cNvPr>
              <p:cNvSpPr/>
              <p:nvPr/>
            </p:nvSpPr>
            <p:spPr>
              <a:xfrm>
                <a:off x="3507253" y="3424644"/>
                <a:ext cx="1672727" cy="1383636"/>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grpSp>
      </p:grpSp>
      <p:grpSp>
        <p:nvGrpSpPr>
          <p:cNvPr id="13" name="Group 12">
            <a:extLst>
              <a:ext uri="{FF2B5EF4-FFF2-40B4-BE49-F238E27FC236}">
                <a16:creationId xmlns:a16="http://schemas.microsoft.com/office/drawing/2014/main" id="{A8FE11BA-BD3C-CF34-1816-F19041FF6BD9}"/>
              </a:ext>
            </a:extLst>
          </p:cNvPr>
          <p:cNvGrpSpPr/>
          <p:nvPr/>
        </p:nvGrpSpPr>
        <p:grpSpPr>
          <a:xfrm>
            <a:off x="4431645" y="2465334"/>
            <a:ext cx="3319692" cy="3563364"/>
            <a:chOff x="4431645" y="2465334"/>
            <a:chExt cx="3319692" cy="3563364"/>
          </a:xfrm>
        </p:grpSpPr>
        <p:sp>
          <p:nvSpPr>
            <p:cNvPr id="64" name="TextBox 77">
              <a:extLst>
                <a:ext uri="{FF2B5EF4-FFF2-40B4-BE49-F238E27FC236}">
                  <a16:creationId xmlns:a16="http://schemas.microsoft.com/office/drawing/2014/main" id="{29E44573-3F55-43E7-82C7-8AD83FF526DC}"/>
                </a:ext>
              </a:extLst>
            </p:cNvPr>
            <p:cNvSpPr txBox="1"/>
            <p:nvPr/>
          </p:nvSpPr>
          <p:spPr>
            <a:xfrm>
              <a:off x="4993680" y="3781333"/>
              <a:ext cx="2085891" cy="873665"/>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القدوة الحسنة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9" name="Group 8">
              <a:extLst>
                <a:ext uri="{FF2B5EF4-FFF2-40B4-BE49-F238E27FC236}">
                  <a16:creationId xmlns:a16="http://schemas.microsoft.com/office/drawing/2014/main" id="{F6658A6E-262E-6A15-2919-52D453BE907C}"/>
                </a:ext>
              </a:extLst>
            </p:cNvPr>
            <p:cNvGrpSpPr/>
            <p:nvPr/>
          </p:nvGrpSpPr>
          <p:grpSpPr>
            <a:xfrm>
              <a:off x="4431645" y="2465334"/>
              <a:ext cx="3319692" cy="3563364"/>
              <a:chOff x="4905921" y="3012984"/>
              <a:chExt cx="1672954" cy="1795752"/>
            </a:xfrm>
          </p:grpSpPr>
          <p:sp>
            <p:nvSpPr>
              <p:cNvPr id="62" name="Shape">
                <a:extLst>
                  <a:ext uri="{FF2B5EF4-FFF2-40B4-BE49-F238E27FC236}">
                    <a16:creationId xmlns:a16="http://schemas.microsoft.com/office/drawing/2014/main" id="{5286945A-710E-4B13-B133-A8A7BE05C74B}"/>
                  </a:ext>
                </a:extLst>
              </p:cNvPr>
              <p:cNvSpPr/>
              <p:nvPr/>
            </p:nvSpPr>
            <p:spPr>
              <a:xfrm>
                <a:off x="5475153"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2</a:t>
                </a:r>
                <a:endParaRPr lang="en-US" sz="4400" dirty="0">
                  <a:solidFill>
                    <a:schemeClr val="bg1"/>
                  </a:solidFill>
                </a:endParaRPr>
              </a:p>
            </p:txBody>
          </p:sp>
          <p:sp>
            <p:nvSpPr>
              <p:cNvPr id="63" name="Shape">
                <a:extLst>
                  <a:ext uri="{FF2B5EF4-FFF2-40B4-BE49-F238E27FC236}">
                    <a16:creationId xmlns:a16="http://schemas.microsoft.com/office/drawing/2014/main" id="{4B20AE77-76AD-460F-A415-7F0BF2DCB463}"/>
                  </a:ext>
                </a:extLst>
              </p:cNvPr>
              <p:cNvSpPr/>
              <p:nvPr/>
            </p:nvSpPr>
            <p:spPr>
              <a:xfrm>
                <a:off x="4905921" y="3424644"/>
                <a:ext cx="1672954" cy="138409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grpSp>
      </p:grpSp>
    </p:spTree>
    <p:extLst>
      <p:ext uri="{BB962C8B-B14F-4D97-AF65-F5344CB8AC3E}">
        <p14:creationId xmlns:p14="http://schemas.microsoft.com/office/powerpoint/2010/main" val="40599053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205716" y="675008"/>
            <a:ext cx="7624084" cy="968852"/>
            <a:chOff x="2205716" y="519096"/>
            <a:chExt cx="7624084"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205716" y="519096"/>
              <a:ext cx="7624084"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خصائص الفريق الفعال في العمل التطوعي</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6" name="Group 15">
            <a:extLst>
              <a:ext uri="{FF2B5EF4-FFF2-40B4-BE49-F238E27FC236}">
                <a16:creationId xmlns:a16="http://schemas.microsoft.com/office/drawing/2014/main" id="{588D62A7-4A61-B5ED-7F7A-1B8C63C92F84}"/>
              </a:ext>
            </a:extLst>
          </p:cNvPr>
          <p:cNvGrpSpPr/>
          <p:nvPr/>
        </p:nvGrpSpPr>
        <p:grpSpPr>
          <a:xfrm>
            <a:off x="8590749" y="2431876"/>
            <a:ext cx="3319696" cy="3563364"/>
            <a:chOff x="7216076" y="2465334"/>
            <a:chExt cx="3319696" cy="3563364"/>
          </a:xfrm>
        </p:grpSpPr>
        <p:sp>
          <p:nvSpPr>
            <p:cNvPr id="52" name="Shape">
              <a:extLst>
                <a:ext uri="{FF2B5EF4-FFF2-40B4-BE49-F238E27FC236}">
                  <a16:creationId xmlns:a16="http://schemas.microsoft.com/office/drawing/2014/main" id="{4A4ADE66-4767-4CEF-B937-7B2C1DA30B6E}"/>
                </a:ext>
              </a:extLst>
            </p:cNvPr>
            <p:cNvSpPr/>
            <p:nvPr/>
          </p:nvSpPr>
          <p:spPr>
            <a:xfrm>
              <a:off x="8345620" y="2465334"/>
              <a:ext cx="1060606" cy="106828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4</a:t>
              </a:r>
              <a:endParaRPr lang="en-US" sz="4400" dirty="0">
                <a:solidFill>
                  <a:schemeClr val="bg1"/>
                </a:solidFill>
              </a:endParaRPr>
            </a:p>
          </p:txBody>
        </p:sp>
        <p:sp>
          <p:nvSpPr>
            <p:cNvPr id="53" name="Shape">
              <a:extLst>
                <a:ext uri="{FF2B5EF4-FFF2-40B4-BE49-F238E27FC236}">
                  <a16:creationId xmlns:a16="http://schemas.microsoft.com/office/drawing/2014/main" id="{07D904EC-7BBC-4718-8EFA-55E5BD536452}"/>
                </a:ext>
              </a:extLst>
            </p:cNvPr>
            <p:cNvSpPr/>
            <p:nvPr/>
          </p:nvSpPr>
          <p:spPr>
            <a:xfrm>
              <a:off x="7216076" y="3282203"/>
              <a:ext cx="3319696" cy="27464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dirty="0"/>
            </a:p>
          </p:txBody>
        </p:sp>
        <p:sp>
          <p:nvSpPr>
            <p:cNvPr id="54" name="TextBox 19">
              <a:extLst>
                <a:ext uri="{FF2B5EF4-FFF2-40B4-BE49-F238E27FC236}">
                  <a16:creationId xmlns:a16="http://schemas.microsoft.com/office/drawing/2014/main" id="{1B73750D-6BA2-4C86-869C-85E2297688FC}"/>
                </a:ext>
              </a:extLst>
            </p:cNvPr>
            <p:cNvSpPr txBox="1"/>
            <p:nvPr/>
          </p:nvSpPr>
          <p:spPr>
            <a:xfrm>
              <a:off x="7750886" y="3789492"/>
              <a:ext cx="2226380" cy="978233"/>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التحفيز والتشجيع</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F5E6DBBA-5EC0-46CB-6CEF-EBAE1212A424}"/>
              </a:ext>
            </a:extLst>
          </p:cNvPr>
          <p:cNvGrpSpPr/>
          <p:nvPr/>
        </p:nvGrpSpPr>
        <p:grpSpPr>
          <a:xfrm>
            <a:off x="3060526" y="2463920"/>
            <a:ext cx="3319241" cy="3562459"/>
            <a:chOff x="1656227" y="2465334"/>
            <a:chExt cx="3319241" cy="3562459"/>
          </a:xfrm>
        </p:grpSpPr>
        <p:sp>
          <p:nvSpPr>
            <p:cNvPr id="61" name="TextBox 13">
              <a:extLst>
                <a:ext uri="{FF2B5EF4-FFF2-40B4-BE49-F238E27FC236}">
                  <a16:creationId xmlns:a16="http://schemas.microsoft.com/office/drawing/2014/main" id="{C47B3A2A-14F4-4ABC-A2D5-AFC9E62816AF}"/>
                </a:ext>
              </a:extLst>
            </p:cNvPr>
            <p:cNvSpPr txBox="1"/>
            <p:nvPr/>
          </p:nvSpPr>
          <p:spPr>
            <a:xfrm>
              <a:off x="2205716" y="3817024"/>
              <a:ext cx="2059389" cy="1328566"/>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القدرة على حل المشكلات</a:t>
              </a:r>
            </a:p>
          </p:txBody>
        </p:sp>
        <p:grpSp>
          <p:nvGrpSpPr>
            <p:cNvPr id="11" name="Group 10">
              <a:extLst>
                <a:ext uri="{FF2B5EF4-FFF2-40B4-BE49-F238E27FC236}">
                  <a16:creationId xmlns:a16="http://schemas.microsoft.com/office/drawing/2014/main" id="{85B633DA-8263-D310-1B46-E03CF3373E80}"/>
                </a:ext>
              </a:extLst>
            </p:cNvPr>
            <p:cNvGrpSpPr/>
            <p:nvPr/>
          </p:nvGrpSpPr>
          <p:grpSpPr>
            <a:xfrm>
              <a:off x="1656227" y="2465334"/>
              <a:ext cx="3319241" cy="3562459"/>
              <a:chOff x="3507253" y="3012984"/>
              <a:chExt cx="1672727" cy="1795296"/>
            </a:xfrm>
          </p:grpSpPr>
          <p:sp>
            <p:nvSpPr>
              <p:cNvPr id="59" name="Shape">
                <a:extLst>
                  <a:ext uri="{FF2B5EF4-FFF2-40B4-BE49-F238E27FC236}">
                    <a16:creationId xmlns:a16="http://schemas.microsoft.com/office/drawing/2014/main" id="{70E3CDDE-2C3E-4FD7-8567-1B7D62982E55}"/>
                  </a:ext>
                </a:extLst>
              </p:cNvPr>
              <p:cNvSpPr/>
              <p:nvPr/>
            </p:nvSpPr>
            <p:spPr>
              <a:xfrm>
                <a:off x="4076371"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6</a:t>
                </a:r>
                <a:endParaRPr lang="en-US" sz="4400" dirty="0">
                  <a:solidFill>
                    <a:schemeClr val="bg1"/>
                  </a:solidFill>
                </a:endParaRPr>
              </a:p>
            </p:txBody>
          </p:sp>
          <p:sp>
            <p:nvSpPr>
              <p:cNvPr id="60" name="Shape">
                <a:extLst>
                  <a:ext uri="{FF2B5EF4-FFF2-40B4-BE49-F238E27FC236}">
                    <a16:creationId xmlns:a16="http://schemas.microsoft.com/office/drawing/2014/main" id="{511E4196-032B-4BE2-87F7-4B47046BCF54}"/>
                  </a:ext>
                </a:extLst>
              </p:cNvPr>
              <p:cNvSpPr/>
              <p:nvPr/>
            </p:nvSpPr>
            <p:spPr>
              <a:xfrm>
                <a:off x="3507253" y="3424644"/>
                <a:ext cx="1672727" cy="1383636"/>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dirty="0"/>
              </a:p>
            </p:txBody>
          </p:sp>
        </p:grpSp>
      </p:grpSp>
      <p:grpSp>
        <p:nvGrpSpPr>
          <p:cNvPr id="13" name="Group 12">
            <a:extLst>
              <a:ext uri="{FF2B5EF4-FFF2-40B4-BE49-F238E27FC236}">
                <a16:creationId xmlns:a16="http://schemas.microsoft.com/office/drawing/2014/main" id="{A8FE11BA-BD3C-CF34-1816-F19041FF6BD9}"/>
              </a:ext>
            </a:extLst>
          </p:cNvPr>
          <p:cNvGrpSpPr/>
          <p:nvPr/>
        </p:nvGrpSpPr>
        <p:grpSpPr>
          <a:xfrm>
            <a:off x="5735718" y="2431876"/>
            <a:ext cx="3319692" cy="3563364"/>
            <a:chOff x="4431645" y="2465334"/>
            <a:chExt cx="3319692" cy="3563364"/>
          </a:xfrm>
        </p:grpSpPr>
        <p:sp>
          <p:nvSpPr>
            <p:cNvPr id="64" name="TextBox 77">
              <a:extLst>
                <a:ext uri="{FF2B5EF4-FFF2-40B4-BE49-F238E27FC236}">
                  <a16:creationId xmlns:a16="http://schemas.microsoft.com/office/drawing/2014/main" id="{29E44573-3F55-43E7-82C7-8AD83FF526DC}"/>
                </a:ext>
              </a:extLst>
            </p:cNvPr>
            <p:cNvSpPr txBox="1"/>
            <p:nvPr/>
          </p:nvSpPr>
          <p:spPr>
            <a:xfrm>
              <a:off x="4993680" y="3781333"/>
              <a:ext cx="2085891" cy="873665"/>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القدرة على اتخاذ القرارات</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9" name="Group 8">
              <a:extLst>
                <a:ext uri="{FF2B5EF4-FFF2-40B4-BE49-F238E27FC236}">
                  <a16:creationId xmlns:a16="http://schemas.microsoft.com/office/drawing/2014/main" id="{F6658A6E-262E-6A15-2919-52D453BE907C}"/>
                </a:ext>
              </a:extLst>
            </p:cNvPr>
            <p:cNvGrpSpPr/>
            <p:nvPr/>
          </p:nvGrpSpPr>
          <p:grpSpPr>
            <a:xfrm>
              <a:off x="4431645" y="2465334"/>
              <a:ext cx="3319692" cy="3563364"/>
              <a:chOff x="4905921" y="3012984"/>
              <a:chExt cx="1672954" cy="1795752"/>
            </a:xfrm>
          </p:grpSpPr>
          <p:sp>
            <p:nvSpPr>
              <p:cNvPr id="62" name="Shape">
                <a:extLst>
                  <a:ext uri="{FF2B5EF4-FFF2-40B4-BE49-F238E27FC236}">
                    <a16:creationId xmlns:a16="http://schemas.microsoft.com/office/drawing/2014/main" id="{5286945A-710E-4B13-B133-A8A7BE05C74B}"/>
                  </a:ext>
                </a:extLst>
              </p:cNvPr>
              <p:cNvSpPr/>
              <p:nvPr/>
            </p:nvSpPr>
            <p:spPr>
              <a:xfrm>
                <a:off x="5475153"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5</a:t>
                </a:r>
                <a:endParaRPr lang="en-US" sz="4400" dirty="0">
                  <a:solidFill>
                    <a:schemeClr val="bg1"/>
                  </a:solidFill>
                </a:endParaRPr>
              </a:p>
            </p:txBody>
          </p:sp>
          <p:sp>
            <p:nvSpPr>
              <p:cNvPr id="63" name="Shape">
                <a:extLst>
                  <a:ext uri="{FF2B5EF4-FFF2-40B4-BE49-F238E27FC236}">
                    <a16:creationId xmlns:a16="http://schemas.microsoft.com/office/drawing/2014/main" id="{4B20AE77-76AD-460F-A415-7F0BF2DCB463}"/>
                  </a:ext>
                </a:extLst>
              </p:cNvPr>
              <p:cNvSpPr/>
              <p:nvPr/>
            </p:nvSpPr>
            <p:spPr>
              <a:xfrm>
                <a:off x="4905921" y="3424644"/>
                <a:ext cx="1672954" cy="138409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grpSp>
      </p:grpSp>
      <p:grpSp>
        <p:nvGrpSpPr>
          <p:cNvPr id="28" name="Group 27">
            <a:extLst>
              <a:ext uri="{FF2B5EF4-FFF2-40B4-BE49-F238E27FC236}">
                <a16:creationId xmlns:a16="http://schemas.microsoft.com/office/drawing/2014/main" id="{CDE3D16C-4FA8-47C8-B16D-72386A5E7EA4}"/>
              </a:ext>
            </a:extLst>
          </p:cNvPr>
          <p:cNvGrpSpPr/>
          <p:nvPr/>
        </p:nvGrpSpPr>
        <p:grpSpPr>
          <a:xfrm>
            <a:off x="290774" y="2474973"/>
            <a:ext cx="3319241" cy="3562459"/>
            <a:chOff x="1656227" y="2465334"/>
            <a:chExt cx="3319241" cy="3562459"/>
          </a:xfrm>
        </p:grpSpPr>
        <p:sp>
          <p:nvSpPr>
            <p:cNvPr id="29" name="TextBox 13">
              <a:extLst>
                <a:ext uri="{FF2B5EF4-FFF2-40B4-BE49-F238E27FC236}">
                  <a16:creationId xmlns:a16="http://schemas.microsoft.com/office/drawing/2014/main" id="{6DE8E3C2-C08B-43EF-975C-8548EFA8CCDD}"/>
                </a:ext>
              </a:extLst>
            </p:cNvPr>
            <p:cNvSpPr txBox="1"/>
            <p:nvPr/>
          </p:nvSpPr>
          <p:spPr>
            <a:xfrm>
              <a:off x="2205716" y="3817024"/>
              <a:ext cx="2059389" cy="1328566"/>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الالتزام والتفاني</a:t>
              </a:r>
            </a:p>
          </p:txBody>
        </p:sp>
        <p:grpSp>
          <p:nvGrpSpPr>
            <p:cNvPr id="30" name="Group 29">
              <a:extLst>
                <a:ext uri="{FF2B5EF4-FFF2-40B4-BE49-F238E27FC236}">
                  <a16:creationId xmlns:a16="http://schemas.microsoft.com/office/drawing/2014/main" id="{7E953CB1-49E8-467C-A230-1578891519EF}"/>
                </a:ext>
              </a:extLst>
            </p:cNvPr>
            <p:cNvGrpSpPr/>
            <p:nvPr/>
          </p:nvGrpSpPr>
          <p:grpSpPr>
            <a:xfrm>
              <a:off x="1656227" y="2465334"/>
              <a:ext cx="3319241" cy="3562459"/>
              <a:chOff x="3507253" y="3012984"/>
              <a:chExt cx="1672727" cy="1795296"/>
            </a:xfrm>
          </p:grpSpPr>
          <p:sp>
            <p:nvSpPr>
              <p:cNvPr id="31" name="Shape">
                <a:extLst>
                  <a:ext uri="{FF2B5EF4-FFF2-40B4-BE49-F238E27FC236}">
                    <a16:creationId xmlns:a16="http://schemas.microsoft.com/office/drawing/2014/main" id="{701BF75F-5E1D-41BA-9EB0-31AA5DA34C9F}"/>
                  </a:ext>
                </a:extLst>
              </p:cNvPr>
              <p:cNvSpPr/>
              <p:nvPr/>
            </p:nvSpPr>
            <p:spPr>
              <a:xfrm>
                <a:off x="4076371" y="3012984"/>
                <a:ext cx="534491" cy="538359"/>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pPr algn="ctr"/>
                <a:r>
                  <a:rPr lang="ar-SY" sz="4400" dirty="0">
                    <a:solidFill>
                      <a:schemeClr val="bg1"/>
                    </a:solidFill>
                  </a:rPr>
                  <a:t>7</a:t>
                </a:r>
                <a:endParaRPr lang="en-US" sz="4400" dirty="0">
                  <a:solidFill>
                    <a:schemeClr val="bg1"/>
                  </a:solidFill>
                </a:endParaRPr>
              </a:p>
            </p:txBody>
          </p:sp>
          <p:sp>
            <p:nvSpPr>
              <p:cNvPr id="32" name="Shape">
                <a:extLst>
                  <a:ext uri="{FF2B5EF4-FFF2-40B4-BE49-F238E27FC236}">
                    <a16:creationId xmlns:a16="http://schemas.microsoft.com/office/drawing/2014/main" id="{62AD7469-391A-4B8F-AF9D-5218D206FDD1}"/>
                  </a:ext>
                </a:extLst>
              </p:cNvPr>
              <p:cNvSpPr/>
              <p:nvPr/>
            </p:nvSpPr>
            <p:spPr>
              <a:xfrm>
                <a:off x="3507253" y="3424644"/>
                <a:ext cx="1672727" cy="1383636"/>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dirty="0"/>
              </a:p>
            </p:txBody>
          </p:sp>
        </p:grpSp>
      </p:grpSp>
    </p:spTree>
    <p:extLst>
      <p:ext uri="{BB962C8B-B14F-4D97-AF65-F5344CB8AC3E}">
        <p14:creationId xmlns:p14="http://schemas.microsoft.com/office/powerpoint/2010/main" val="26247196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91726" y="675008"/>
            <a:ext cx="8955288" cy="968852"/>
            <a:chOff x="1291726" y="519096"/>
            <a:chExt cx="8955288"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91726" y="519096"/>
              <a:ext cx="8955288"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مبادئ وممارسات لتعزيز الفعالية الشخصية والجماعية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3" name="Group 2">
            <a:extLst>
              <a:ext uri="{FF2B5EF4-FFF2-40B4-BE49-F238E27FC236}">
                <a16:creationId xmlns:a16="http://schemas.microsoft.com/office/drawing/2014/main" id="{7749DDE4-BA5F-5258-5113-E98A319E8A8E}"/>
              </a:ext>
            </a:extLst>
          </p:cNvPr>
          <p:cNvGrpSpPr/>
          <p:nvPr/>
        </p:nvGrpSpPr>
        <p:grpSpPr>
          <a:xfrm>
            <a:off x="3794111" y="5072268"/>
            <a:ext cx="4603778" cy="913105"/>
            <a:chOff x="0" y="0"/>
            <a:chExt cx="2689269" cy="533422"/>
          </a:xfrm>
        </p:grpSpPr>
        <p:sp>
          <p:nvSpPr>
            <p:cNvPr id="83" name="Google Shape;2171;p42">
              <a:extLst>
                <a:ext uri="{FF2B5EF4-FFF2-40B4-BE49-F238E27FC236}">
                  <a16:creationId xmlns:a16="http://schemas.microsoft.com/office/drawing/2014/main" id="{1E5A6461-E6B0-4D18-A081-452FC850AC22}"/>
                </a:ext>
              </a:extLst>
            </p:cNvPr>
            <p:cNvSpPr>
              <a:spLocks/>
            </p:cNvSpPr>
            <p:nvPr/>
          </p:nvSpPr>
          <p:spPr bwMode="auto">
            <a:xfrm flipH="1">
              <a:off x="2271251" y="0"/>
              <a:ext cx="418018" cy="533422"/>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4" name="Google Shape;2172;p42">
              <a:extLst>
                <a:ext uri="{FF2B5EF4-FFF2-40B4-BE49-F238E27FC236}">
                  <a16:creationId xmlns:a16="http://schemas.microsoft.com/office/drawing/2014/main" id="{1DF522F7-537A-4171-8218-E5144D033C9B}"/>
                </a:ext>
              </a:extLst>
            </p:cNvPr>
            <p:cNvSpPr>
              <a:spLocks/>
            </p:cNvSpPr>
            <p:nvPr/>
          </p:nvSpPr>
          <p:spPr bwMode="auto">
            <a:xfrm flipH="1">
              <a:off x="2271251" y="274547"/>
              <a:ext cx="296562" cy="25717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85" name="Google Shape;2173;p42">
              <a:extLst>
                <a:ext uri="{FF2B5EF4-FFF2-40B4-BE49-F238E27FC236}">
                  <a16:creationId xmlns:a16="http://schemas.microsoft.com/office/drawing/2014/main" id="{5E0A8161-F0CA-4540-AFAF-82E5F12FB924}"/>
                </a:ext>
              </a:extLst>
            </p:cNvPr>
            <p:cNvSpPr>
              <a:spLocks/>
            </p:cNvSpPr>
            <p:nvPr/>
          </p:nvSpPr>
          <p:spPr bwMode="auto">
            <a:xfrm flipH="1">
              <a:off x="0" y="0"/>
              <a:ext cx="2307371" cy="477579"/>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الاحترام والتقدير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6" name="Google Shape;2174;p42">
              <a:extLst>
                <a:ext uri="{FF2B5EF4-FFF2-40B4-BE49-F238E27FC236}">
                  <a16:creationId xmlns:a16="http://schemas.microsoft.com/office/drawing/2014/main" id="{9B209CBA-B861-4DD9-99D2-5DFCC54CDF08}"/>
                </a:ext>
              </a:extLst>
            </p:cNvPr>
            <p:cNvSpPr>
              <a:spLocks/>
            </p:cNvSpPr>
            <p:nvPr/>
          </p:nvSpPr>
          <p:spPr bwMode="auto">
            <a:xfrm flipH="1">
              <a:off x="0" y="0"/>
              <a:ext cx="2158570" cy="477579"/>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87" name="Google Shape;2175;p42">
              <a:extLst>
                <a:ext uri="{FF2B5EF4-FFF2-40B4-BE49-F238E27FC236}">
                  <a16:creationId xmlns:a16="http://schemas.microsoft.com/office/drawing/2014/main" id="{26685B3A-B780-4B85-AA47-292671E70E07}"/>
                </a:ext>
              </a:extLst>
            </p:cNvPr>
            <p:cNvSpPr>
              <a:spLocks/>
            </p:cNvSpPr>
            <p:nvPr/>
          </p:nvSpPr>
          <p:spPr bwMode="auto">
            <a:xfrm flipH="1">
              <a:off x="1089111" y="415224"/>
              <a:ext cx="1341943" cy="11750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grpSp>
        <p:nvGrpSpPr>
          <p:cNvPr id="89" name="Group 88">
            <a:extLst>
              <a:ext uri="{FF2B5EF4-FFF2-40B4-BE49-F238E27FC236}">
                <a16:creationId xmlns:a16="http://schemas.microsoft.com/office/drawing/2014/main" id="{A7CD8C84-290E-4F78-E260-F90A71CD07CA}"/>
              </a:ext>
            </a:extLst>
          </p:cNvPr>
          <p:cNvGrpSpPr/>
          <p:nvPr/>
        </p:nvGrpSpPr>
        <p:grpSpPr>
          <a:xfrm>
            <a:off x="6297004" y="3542793"/>
            <a:ext cx="4602930" cy="913106"/>
            <a:chOff x="6297004" y="3542793"/>
            <a:chExt cx="4602930" cy="913106"/>
          </a:xfrm>
        </p:grpSpPr>
        <p:sp>
          <p:nvSpPr>
            <p:cNvPr id="60" name="Google Shape;2171;p42">
              <a:extLst>
                <a:ext uri="{FF2B5EF4-FFF2-40B4-BE49-F238E27FC236}">
                  <a16:creationId xmlns:a16="http://schemas.microsoft.com/office/drawing/2014/main" id="{B3172552-A2A3-4CE3-9176-E3D1B81EE903}"/>
                </a:ext>
              </a:extLst>
            </p:cNvPr>
            <p:cNvSpPr>
              <a:spLocks/>
            </p:cNvSpPr>
            <p:nvPr/>
          </p:nvSpPr>
          <p:spPr bwMode="auto">
            <a:xfrm flipH="1">
              <a:off x="10184325" y="3542793"/>
              <a:ext cx="715609" cy="91310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1" name="Google Shape;2172;p42">
              <a:extLst>
                <a:ext uri="{FF2B5EF4-FFF2-40B4-BE49-F238E27FC236}">
                  <a16:creationId xmlns:a16="http://schemas.microsoft.com/office/drawing/2014/main" id="{06DA94C2-5838-4632-84AA-C079E98AEE61}"/>
                </a:ext>
              </a:extLst>
            </p:cNvPr>
            <p:cNvSpPr>
              <a:spLocks/>
            </p:cNvSpPr>
            <p:nvPr/>
          </p:nvSpPr>
          <p:spPr bwMode="auto">
            <a:xfrm flipH="1">
              <a:off x="10184325" y="4015666"/>
              <a:ext cx="507687" cy="440233"/>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62" name="Google Shape;2173;p42">
              <a:extLst>
                <a:ext uri="{FF2B5EF4-FFF2-40B4-BE49-F238E27FC236}">
                  <a16:creationId xmlns:a16="http://schemas.microsoft.com/office/drawing/2014/main" id="{C482E66D-44E3-4331-8D25-50975EF15D30}"/>
                </a:ext>
              </a:extLst>
            </p:cNvPr>
            <p:cNvSpPr>
              <a:spLocks/>
            </p:cNvSpPr>
            <p:nvPr/>
          </p:nvSpPr>
          <p:spPr bwMode="auto">
            <a:xfrm flipH="1">
              <a:off x="6297004" y="3542793"/>
              <a:ext cx="3950010" cy="8175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المرونة والتعاون</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3" name="Google Shape;2174;p42">
              <a:extLst>
                <a:ext uri="{FF2B5EF4-FFF2-40B4-BE49-F238E27FC236}">
                  <a16:creationId xmlns:a16="http://schemas.microsoft.com/office/drawing/2014/main" id="{C9BF5B8B-243B-44EA-A389-3DC45565639E}"/>
                </a:ext>
              </a:extLst>
            </p:cNvPr>
            <p:cNvSpPr>
              <a:spLocks/>
            </p:cNvSpPr>
            <p:nvPr/>
          </p:nvSpPr>
          <p:spPr bwMode="auto">
            <a:xfrm flipH="1">
              <a:off x="6297004" y="3542793"/>
              <a:ext cx="3695277" cy="8175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64" name="Google Shape;2175;p42">
              <a:extLst>
                <a:ext uri="{FF2B5EF4-FFF2-40B4-BE49-F238E27FC236}">
                  <a16:creationId xmlns:a16="http://schemas.microsoft.com/office/drawing/2014/main" id="{11F4F9B3-A4C9-495E-B1BC-9AEC21D1195F}"/>
                </a:ext>
              </a:extLst>
            </p:cNvPr>
            <p:cNvSpPr>
              <a:spLocks/>
            </p:cNvSpPr>
            <p:nvPr/>
          </p:nvSpPr>
          <p:spPr bwMode="auto">
            <a:xfrm flipH="1">
              <a:off x="8160264" y="4254753"/>
              <a:ext cx="2297285" cy="20114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grpSp>
        <p:nvGrpSpPr>
          <p:cNvPr id="71" name="Google Shape;2170;p42">
            <a:extLst>
              <a:ext uri="{FF2B5EF4-FFF2-40B4-BE49-F238E27FC236}">
                <a16:creationId xmlns:a16="http://schemas.microsoft.com/office/drawing/2014/main" id="{88DD1895-D965-4CA0-9422-D18920B530CB}"/>
              </a:ext>
            </a:extLst>
          </p:cNvPr>
          <p:cNvGrpSpPr>
            <a:grpSpLocks/>
          </p:cNvGrpSpPr>
          <p:nvPr/>
        </p:nvGrpSpPr>
        <p:grpSpPr bwMode="auto">
          <a:xfrm flipH="1">
            <a:off x="6297065" y="2256625"/>
            <a:ext cx="4603238" cy="944581"/>
            <a:chOff x="2924296" y="-297"/>
            <a:chExt cx="44057" cy="8913"/>
          </a:xfrm>
        </p:grpSpPr>
        <p:sp>
          <p:nvSpPr>
            <p:cNvPr id="78" name="Google Shape;2171;p42">
              <a:extLst>
                <a:ext uri="{FF2B5EF4-FFF2-40B4-BE49-F238E27FC236}">
                  <a16:creationId xmlns:a16="http://schemas.microsoft.com/office/drawing/2014/main" id="{0FF2A145-9D74-4B0A-B141-404C023E9496}"/>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dirty="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9" name="Google Shape;2172;p42">
              <a:extLst>
                <a:ext uri="{FF2B5EF4-FFF2-40B4-BE49-F238E27FC236}">
                  <a16:creationId xmlns:a16="http://schemas.microsoft.com/office/drawing/2014/main" id="{556BEDFC-42D8-442F-9C35-833B513B5758}"/>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80" name="Google Shape;2173;p42">
              <a:extLst>
                <a:ext uri="{FF2B5EF4-FFF2-40B4-BE49-F238E27FC236}">
                  <a16:creationId xmlns:a16="http://schemas.microsoft.com/office/drawing/2014/main" id="{58B854B5-211C-4278-9C0D-DCD4FA20BCE4}"/>
                </a:ext>
              </a:extLst>
            </p:cNvPr>
            <p:cNvSpPr>
              <a:spLocks/>
            </p:cNvSpPr>
            <p:nvPr/>
          </p:nvSpPr>
          <p:spPr bwMode="auto">
            <a:xfrm>
              <a:off x="2930166" y="-297"/>
              <a:ext cx="38187"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الالتزام بالمشاركة والتفاعل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1" name="Google Shape;2174;p42">
              <a:extLst>
                <a:ext uri="{FF2B5EF4-FFF2-40B4-BE49-F238E27FC236}">
                  <a16:creationId xmlns:a16="http://schemas.microsoft.com/office/drawing/2014/main" id="{3B8ECD89-8DDF-40B3-B156-774DB17BB9A8}"/>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82" name="Google Shape;2175;p42">
              <a:extLst>
                <a:ext uri="{FF2B5EF4-FFF2-40B4-BE49-F238E27FC236}">
                  <a16:creationId xmlns:a16="http://schemas.microsoft.com/office/drawing/2014/main" id="{946BD797-87A7-49C7-9BC9-6E92781536CC}"/>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grpSp>
        <p:nvGrpSpPr>
          <p:cNvPr id="72" name="Google Shape;2170;p42">
            <a:extLst>
              <a:ext uri="{FF2B5EF4-FFF2-40B4-BE49-F238E27FC236}">
                <a16:creationId xmlns:a16="http://schemas.microsoft.com/office/drawing/2014/main" id="{B069A469-D4D5-42D2-B3B8-3EED2200273C}"/>
              </a:ext>
            </a:extLst>
          </p:cNvPr>
          <p:cNvGrpSpPr>
            <a:grpSpLocks/>
          </p:cNvGrpSpPr>
          <p:nvPr/>
        </p:nvGrpSpPr>
        <p:grpSpPr bwMode="auto">
          <a:xfrm flipH="1">
            <a:off x="1291731" y="2288100"/>
            <a:ext cx="4602925" cy="913106"/>
            <a:chOff x="2" y="0"/>
            <a:chExt cx="44054" cy="8616"/>
          </a:xfrm>
        </p:grpSpPr>
        <p:sp>
          <p:nvSpPr>
            <p:cNvPr id="73" name="Google Shape;2171;p42">
              <a:extLst>
                <a:ext uri="{FF2B5EF4-FFF2-40B4-BE49-F238E27FC236}">
                  <a16:creationId xmlns:a16="http://schemas.microsoft.com/office/drawing/2014/main" id="{1E35C162-DC80-47D3-89BC-A6BD717EA0EF}"/>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4" name="Google Shape;2172;p42">
              <a:extLst>
                <a:ext uri="{FF2B5EF4-FFF2-40B4-BE49-F238E27FC236}">
                  <a16:creationId xmlns:a16="http://schemas.microsoft.com/office/drawing/2014/main" id="{78EB4519-F551-4AAB-9090-CB6291097C7D}"/>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75" name="Google Shape;2173;p42">
              <a:extLst>
                <a:ext uri="{FF2B5EF4-FFF2-40B4-BE49-F238E27FC236}">
                  <a16:creationId xmlns:a16="http://schemas.microsoft.com/office/drawing/2014/main" id="{F6B82511-F416-49B7-A989-FF47BEAB6CB5}"/>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التواصل الفعّال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6" name="Google Shape;2174;p42">
              <a:extLst>
                <a:ext uri="{FF2B5EF4-FFF2-40B4-BE49-F238E27FC236}">
                  <a16:creationId xmlns:a16="http://schemas.microsoft.com/office/drawing/2014/main" id="{29DAD07B-3F79-46DA-BC96-ED26D297B1DB}"/>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77" name="Google Shape;2175;p42">
              <a:extLst>
                <a:ext uri="{FF2B5EF4-FFF2-40B4-BE49-F238E27FC236}">
                  <a16:creationId xmlns:a16="http://schemas.microsoft.com/office/drawing/2014/main" id="{003EBFFA-84F5-4869-BC23-6FBAAFBA0F83}"/>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grpSp>
        <p:nvGrpSpPr>
          <p:cNvPr id="90" name="Group 89">
            <a:extLst>
              <a:ext uri="{FF2B5EF4-FFF2-40B4-BE49-F238E27FC236}">
                <a16:creationId xmlns:a16="http://schemas.microsoft.com/office/drawing/2014/main" id="{10A3E916-3E34-3F26-A5A1-FB1E34C2D9F8}"/>
              </a:ext>
            </a:extLst>
          </p:cNvPr>
          <p:cNvGrpSpPr/>
          <p:nvPr/>
        </p:nvGrpSpPr>
        <p:grpSpPr>
          <a:xfrm>
            <a:off x="1291726" y="3542793"/>
            <a:ext cx="4602930" cy="913106"/>
            <a:chOff x="1291726" y="3542793"/>
            <a:chExt cx="4602930" cy="913106"/>
          </a:xfrm>
        </p:grpSpPr>
        <p:sp>
          <p:nvSpPr>
            <p:cNvPr id="66" name="Google Shape;2171;p42">
              <a:extLst>
                <a:ext uri="{FF2B5EF4-FFF2-40B4-BE49-F238E27FC236}">
                  <a16:creationId xmlns:a16="http://schemas.microsoft.com/office/drawing/2014/main" id="{B89AE567-0941-4348-83B5-7026F05F2443}"/>
                </a:ext>
              </a:extLst>
            </p:cNvPr>
            <p:cNvSpPr>
              <a:spLocks/>
            </p:cNvSpPr>
            <p:nvPr/>
          </p:nvSpPr>
          <p:spPr bwMode="auto">
            <a:xfrm flipH="1">
              <a:off x="5179047" y="3542793"/>
              <a:ext cx="715609" cy="91310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7" name="Google Shape;2172;p42">
              <a:extLst>
                <a:ext uri="{FF2B5EF4-FFF2-40B4-BE49-F238E27FC236}">
                  <a16:creationId xmlns:a16="http://schemas.microsoft.com/office/drawing/2014/main" id="{11CA34BF-FFCE-4E34-94ED-309AE51F468F}"/>
                </a:ext>
              </a:extLst>
            </p:cNvPr>
            <p:cNvSpPr>
              <a:spLocks/>
            </p:cNvSpPr>
            <p:nvPr/>
          </p:nvSpPr>
          <p:spPr bwMode="auto">
            <a:xfrm flipH="1">
              <a:off x="5179047" y="4015666"/>
              <a:ext cx="507687" cy="440233"/>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68" name="Google Shape;2173;p42">
              <a:extLst>
                <a:ext uri="{FF2B5EF4-FFF2-40B4-BE49-F238E27FC236}">
                  <a16:creationId xmlns:a16="http://schemas.microsoft.com/office/drawing/2014/main" id="{580E9778-7E1A-4979-8303-032221728820}"/>
                </a:ext>
              </a:extLst>
            </p:cNvPr>
            <p:cNvSpPr>
              <a:spLocks/>
            </p:cNvSpPr>
            <p:nvPr/>
          </p:nvSpPr>
          <p:spPr bwMode="auto">
            <a:xfrm flipH="1">
              <a:off x="1291726" y="3542793"/>
              <a:ext cx="3950010" cy="8175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تحمل المسؤولية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9" name="Google Shape;2174;p42">
              <a:extLst>
                <a:ext uri="{FF2B5EF4-FFF2-40B4-BE49-F238E27FC236}">
                  <a16:creationId xmlns:a16="http://schemas.microsoft.com/office/drawing/2014/main" id="{F5C0E92A-F53A-42A6-92B7-37AC7E58C267}"/>
                </a:ext>
              </a:extLst>
            </p:cNvPr>
            <p:cNvSpPr>
              <a:spLocks/>
            </p:cNvSpPr>
            <p:nvPr/>
          </p:nvSpPr>
          <p:spPr bwMode="auto">
            <a:xfrm flipH="1">
              <a:off x="1291726" y="3542793"/>
              <a:ext cx="3695277" cy="8175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70" name="Google Shape;2175;p42">
              <a:extLst>
                <a:ext uri="{FF2B5EF4-FFF2-40B4-BE49-F238E27FC236}">
                  <a16:creationId xmlns:a16="http://schemas.microsoft.com/office/drawing/2014/main" id="{6DB68396-DC66-4194-BFAF-AD50F1229DE2}"/>
                </a:ext>
              </a:extLst>
            </p:cNvPr>
            <p:cNvSpPr>
              <a:spLocks/>
            </p:cNvSpPr>
            <p:nvPr/>
          </p:nvSpPr>
          <p:spPr bwMode="auto">
            <a:xfrm flipH="1">
              <a:off x="3154986" y="4254753"/>
              <a:ext cx="2297285" cy="20114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spTree>
    <p:extLst>
      <p:ext uri="{BB962C8B-B14F-4D97-AF65-F5344CB8AC3E}">
        <p14:creationId xmlns:p14="http://schemas.microsoft.com/office/powerpoint/2010/main" val="515063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1000"/>
                                        <p:tgtEl>
                                          <p:spTgt spid="72"/>
                                        </p:tgtEl>
                                      </p:cBhvr>
                                    </p:animEffect>
                                    <p:anim calcmode="lin" valueType="num">
                                      <p:cBhvr>
                                        <p:cTn id="15" dur="1000" fill="hold"/>
                                        <p:tgtEl>
                                          <p:spTgt spid="72"/>
                                        </p:tgtEl>
                                        <p:attrNameLst>
                                          <p:attrName>ppt_x</p:attrName>
                                        </p:attrNameLst>
                                      </p:cBhvr>
                                      <p:tavLst>
                                        <p:tav tm="0">
                                          <p:val>
                                            <p:strVal val="#ppt_x"/>
                                          </p:val>
                                        </p:tav>
                                        <p:tav tm="100000">
                                          <p:val>
                                            <p:strVal val="#ppt_x"/>
                                          </p:val>
                                        </p:tav>
                                      </p:tavLst>
                                    </p:anim>
                                    <p:anim calcmode="lin" valueType="num">
                                      <p:cBhvr>
                                        <p:cTn id="16"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9"/>
                                        </p:tgtEl>
                                        <p:attrNameLst>
                                          <p:attrName>style.visibility</p:attrName>
                                        </p:attrNameLst>
                                      </p:cBhvr>
                                      <p:to>
                                        <p:strVal val="visible"/>
                                      </p:to>
                                    </p:set>
                                    <p:animEffect transition="in" filter="fade">
                                      <p:cBhvr>
                                        <p:cTn id="21" dur="1000"/>
                                        <p:tgtEl>
                                          <p:spTgt spid="89"/>
                                        </p:tgtEl>
                                      </p:cBhvr>
                                    </p:animEffect>
                                    <p:anim calcmode="lin" valueType="num">
                                      <p:cBhvr>
                                        <p:cTn id="22" dur="1000" fill="hold"/>
                                        <p:tgtEl>
                                          <p:spTgt spid="89"/>
                                        </p:tgtEl>
                                        <p:attrNameLst>
                                          <p:attrName>ppt_x</p:attrName>
                                        </p:attrNameLst>
                                      </p:cBhvr>
                                      <p:tavLst>
                                        <p:tav tm="0">
                                          <p:val>
                                            <p:strVal val="#ppt_x"/>
                                          </p:val>
                                        </p:tav>
                                        <p:tav tm="100000">
                                          <p:val>
                                            <p:strVal val="#ppt_x"/>
                                          </p:val>
                                        </p:tav>
                                      </p:tavLst>
                                    </p:anim>
                                    <p:anim calcmode="lin" valueType="num">
                                      <p:cBhvr>
                                        <p:cTn id="23"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1000"/>
                                        <p:tgtEl>
                                          <p:spTgt spid="90"/>
                                        </p:tgtEl>
                                      </p:cBhvr>
                                    </p:animEffect>
                                    <p:anim calcmode="lin" valueType="num">
                                      <p:cBhvr>
                                        <p:cTn id="29" dur="1000" fill="hold"/>
                                        <p:tgtEl>
                                          <p:spTgt spid="90"/>
                                        </p:tgtEl>
                                        <p:attrNameLst>
                                          <p:attrName>ppt_x</p:attrName>
                                        </p:attrNameLst>
                                      </p:cBhvr>
                                      <p:tavLst>
                                        <p:tav tm="0">
                                          <p:val>
                                            <p:strVal val="#ppt_x"/>
                                          </p:val>
                                        </p:tav>
                                        <p:tav tm="100000">
                                          <p:val>
                                            <p:strVal val="#ppt_x"/>
                                          </p:val>
                                        </p:tav>
                                      </p:tavLst>
                                    </p:anim>
                                    <p:anim calcmode="lin" valueType="num">
                                      <p:cBhvr>
                                        <p:cTn id="30"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FF6C3C6C-C8FA-63B9-72CA-F456B94F78C7}"/>
              </a:ext>
            </a:extLst>
          </p:cNvPr>
          <p:cNvSpPr txBox="1"/>
          <p:nvPr/>
        </p:nvSpPr>
        <p:spPr>
          <a:xfrm>
            <a:off x="4944836" y="1308227"/>
            <a:ext cx="6713079" cy="4805162"/>
          </a:xfrm>
          <a:prstGeom prst="rect">
            <a:avLst/>
          </a:prstGeom>
          <a:noFill/>
        </p:spPr>
        <p:txBody>
          <a:bodyPr wrap="square">
            <a:spAutoFit/>
          </a:bodyPr>
          <a:lstStyle/>
          <a:p>
            <a:pPr marL="342900" lvl="0" indent="-342900" algn="just" rtl="1">
              <a:lnSpc>
                <a:spcPct val="107000"/>
              </a:lnSpc>
              <a:spcAft>
                <a:spcPts val="800"/>
              </a:spcAft>
              <a:buSzPct val="125000"/>
              <a:buFont typeface="Symbol" panose="05050102010706020507" pitchFamily="18" charset="2"/>
              <a:buBlip>
                <a:blip r:embed="rId2"/>
              </a:buBlip>
            </a:pPr>
            <a:r>
              <a:rPr lang="ar-SA" sz="2800" dirty="0">
                <a:solidFill>
                  <a:srgbClr val="000000"/>
                </a:solidFill>
                <a:latin typeface="Calibri" panose="020F0502020204030204" pitchFamily="34" charset="0"/>
                <a:ea typeface="Adobe Ming Std L"/>
                <a:cs typeface="Sakkal Majalla" panose="02000000000000000000" pitchFamily="2" charset="-78"/>
              </a:rPr>
              <a:t>مرحبًا بكم في دورة "تحسين الأداء والجودة في المنظمات التطوعية"، التي تهدف إلى تزويدكم بالمعرفة والمهارات اللازمة لتعزيز فعالية وكفاءة العمل التطوعي من خلال تطبيق مبادئ الجودة وأدوات قياس الأداء.</a:t>
            </a:r>
          </a:p>
          <a:p>
            <a:pPr marL="342900" lvl="0" indent="-342900" algn="just" rtl="1">
              <a:lnSpc>
                <a:spcPct val="107000"/>
              </a:lnSpc>
              <a:spcAft>
                <a:spcPts val="800"/>
              </a:spcAft>
              <a:buSzPct val="125000"/>
              <a:buFont typeface="Symbol" panose="05050102010706020507" pitchFamily="18" charset="2"/>
              <a:buBlip>
                <a:blip r:embed="rId2"/>
              </a:buBlip>
            </a:pPr>
            <a:r>
              <a:rPr lang="ar-SA" sz="2800" dirty="0">
                <a:solidFill>
                  <a:srgbClr val="000000"/>
                </a:solidFill>
                <a:latin typeface="Calibri" panose="020F0502020204030204" pitchFamily="34" charset="0"/>
                <a:ea typeface="Adobe Ming Std L"/>
                <a:cs typeface="Sakkal Majalla" panose="02000000000000000000" pitchFamily="2" charset="-78"/>
              </a:rPr>
              <a:t>في عالمنا المتغير، أصبحت المنظمات التطوعية بحاجة إلى أدوات وأساليب حديثة لضمان تحقيق أهدافها بشكل أكثر فاعلية وتأثيرًا. فالجودة ليست مجرد شعار، بل هي منهجية عملية تُسهم في تحسين الخدمات المقدمة وتطوير قدرات العاملين والمتطوعين، مما ينعكس إيجابيًا على المستفيدين والمجتمع بشكل عام.</a:t>
            </a:r>
          </a:p>
        </p:txBody>
      </p:sp>
      <p:pic>
        <p:nvPicPr>
          <p:cNvPr id="3" name="Picture 2">
            <a:extLst>
              <a:ext uri="{FF2B5EF4-FFF2-40B4-BE49-F238E27FC236}">
                <a16:creationId xmlns:a16="http://schemas.microsoft.com/office/drawing/2014/main" id="{2B08D46A-D2DA-4029-AD2E-5FB1AD1C04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371" y="1541389"/>
            <a:ext cx="4572000" cy="4572000"/>
          </a:xfrm>
          <a:prstGeom prst="rect">
            <a:avLst/>
          </a:prstGeom>
        </p:spPr>
      </p:pic>
    </p:spTree>
    <p:extLst>
      <p:ext uri="{BB962C8B-B14F-4D97-AF65-F5344CB8AC3E}">
        <p14:creationId xmlns:p14="http://schemas.microsoft.com/office/powerpoint/2010/main" val="31789165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548047" y="675008"/>
            <a:ext cx="9058632" cy="968852"/>
            <a:chOff x="1548047" y="519096"/>
            <a:chExt cx="9058632"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548047" y="519096"/>
              <a:ext cx="905863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مبادئ وممارسات لتعزيز الفعالية الشخصية والجماعية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 name="Group 8">
            <a:extLst>
              <a:ext uri="{FF2B5EF4-FFF2-40B4-BE49-F238E27FC236}">
                <a16:creationId xmlns:a16="http://schemas.microsoft.com/office/drawing/2014/main" id="{E7AF9DD5-1213-62D1-44F7-D812854BC2E9}"/>
              </a:ext>
            </a:extLst>
          </p:cNvPr>
          <p:cNvGrpSpPr/>
          <p:nvPr/>
        </p:nvGrpSpPr>
        <p:grpSpPr>
          <a:xfrm>
            <a:off x="1548047" y="2432954"/>
            <a:ext cx="4341026" cy="860991"/>
            <a:chOff x="0" y="0"/>
            <a:chExt cx="2689270" cy="533422"/>
          </a:xfrm>
        </p:grpSpPr>
        <p:sp>
          <p:nvSpPr>
            <p:cNvPr id="43" name="Google Shape;2171;p42">
              <a:extLst>
                <a:ext uri="{FF2B5EF4-FFF2-40B4-BE49-F238E27FC236}">
                  <a16:creationId xmlns:a16="http://schemas.microsoft.com/office/drawing/2014/main" id="{E3FE846A-E2B7-4801-BF64-C76F925DF06B}"/>
                </a:ext>
              </a:extLst>
            </p:cNvPr>
            <p:cNvSpPr>
              <a:spLocks/>
            </p:cNvSpPr>
            <p:nvPr/>
          </p:nvSpPr>
          <p:spPr bwMode="auto">
            <a:xfrm flipH="1">
              <a:off x="2271252" y="0"/>
              <a:ext cx="418018" cy="533422"/>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Google Shape;2172;p42">
              <a:extLst>
                <a:ext uri="{FF2B5EF4-FFF2-40B4-BE49-F238E27FC236}">
                  <a16:creationId xmlns:a16="http://schemas.microsoft.com/office/drawing/2014/main" id="{8084BF31-CE03-4BE7-8AD6-0621EDD7CAC5}"/>
                </a:ext>
              </a:extLst>
            </p:cNvPr>
            <p:cNvSpPr>
              <a:spLocks/>
            </p:cNvSpPr>
            <p:nvPr/>
          </p:nvSpPr>
          <p:spPr bwMode="auto">
            <a:xfrm flipH="1">
              <a:off x="2271252" y="274547"/>
              <a:ext cx="296562" cy="25717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57" name="Google Shape;2173;p42">
              <a:extLst>
                <a:ext uri="{FF2B5EF4-FFF2-40B4-BE49-F238E27FC236}">
                  <a16:creationId xmlns:a16="http://schemas.microsoft.com/office/drawing/2014/main" id="{75B4DB0C-A670-4ADF-9A97-AC41A6553CEC}"/>
                </a:ext>
              </a:extLst>
            </p:cNvPr>
            <p:cNvSpPr>
              <a:spLocks/>
            </p:cNvSpPr>
            <p:nvPr/>
          </p:nvSpPr>
          <p:spPr bwMode="auto">
            <a:xfrm flipH="1">
              <a:off x="0" y="0"/>
              <a:ext cx="2307371" cy="477579"/>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تطوير الذات</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8" name="Google Shape;2174;p42">
              <a:extLst>
                <a:ext uri="{FF2B5EF4-FFF2-40B4-BE49-F238E27FC236}">
                  <a16:creationId xmlns:a16="http://schemas.microsoft.com/office/drawing/2014/main" id="{E616D610-1FE4-451E-8056-6EB51BEA5926}"/>
                </a:ext>
              </a:extLst>
            </p:cNvPr>
            <p:cNvSpPr>
              <a:spLocks/>
            </p:cNvSpPr>
            <p:nvPr/>
          </p:nvSpPr>
          <p:spPr bwMode="auto">
            <a:xfrm flipH="1">
              <a:off x="0" y="0"/>
              <a:ext cx="2158570" cy="477579"/>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59" name="Google Shape;2175;p42">
              <a:extLst>
                <a:ext uri="{FF2B5EF4-FFF2-40B4-BE49-F238E27FC236}">
                  <a16:creationId xmlns:a16="http://schemas.microsoft.com/office/drawing/2014/main" id="{70CBAAA4-0F62-44A6-A864-2E43CDB1FF4E}"/>
                </a:ext>
              </a:extLst>
            </p:cNvPr>
            <p:cNvSpPr>
              <a:spLocks/>
            </p:cNvSpPr>
            <p:nvPr/>
          </p:nvSpPr>
          <p:spPr bwMode="auto">
            <a:xfrm flipH="1">
              <a:off x="1089112" y="415224"/>
              <a:ext cx="1341943" cy="11750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grpSp>
        <p:nvGrpSpPr>
          <p:cNvPr id="10" name="Group 9">
            <a:extLst>
              <a:ext uri="{FF2B5EF4-FFF2-40B4-BE49-F238E27FC236}">
                <a16:creationId xmlns:a16="http://schemas.microsoft.com/office/drawing/2014/main" id="{FC39BAEB-5705-F1A6-B966-DA53F11CF7ED}"/>
              </a:ext>
            </a:extLst>
          </p:cNvPr>
          <p:cNvGrpSpPr/>
          <p:nvPr/>
        </p:nvGrpSpPr>
        <p:grpSpPr>
          <a:xfrm>
            <a:off x="5930532" y="2457625"/>
            <a:ext cx="4676147" cy="860956"/>
            <a:chOff x="-207657" y="0"/>
            <a:chExt cx="2896926" cy="533422"/>
          </a:xfrm>
        </p:grpSpPr>
        <p:sp>
          <p:nvSpPr>
            <p:cNvPr id="38" name="Google Shape;2171;p42">
              <a:extLst>
                <a:ext uri="{FF2B5EF4-FFF2-40B4-BE49-F238E27FC236}">
                  <a16:creationId xmlns:a16="http://schemas.microsoft.com/office/drawing/2014/main" id="{EE331DE4-F622-A9BD-CB4B-BA35D6E79F31}"/>
                </a:ext>
              </a:extLst>
            </p:cNvPr>
            <p:cNvSpPr>
              <a:spLocks/>
            </p:cNvSpPr>
            <p:nvPr/>
          </p:nvSpPr>
          <p:spPr bwMode="auto">
            <a:xfrm flipH="1">
              <a:off x="2271251" y="0"/>
              <a:ext cx="418018" cy="533422"/>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pPr>
              <a:r>
                <a:rPr lang="ar-SY" sz="2800" kern="1200">
                  <a:solidFill>
                    <a:srgbClr val="FFFFFF"/>
                  </a:solidFill>
                  <a:effectLst/>
                  <a:latin typeface="Times New Roman" panose="02020603050405020304" pitchFamily="18" charset="0"/>
                  <a:ea typeface="GE Dinar Two Medium" panose="020A0503020102020204" pitchFamily="18" charset="-78"/>
                  <a:cs typeface="Adobe Arabic" panose="02040503050201020203" pitchFamily="18" charset="-78"/>
                </a:rPr>
                <a:t>7</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Google Shape;2172;p42">
              <a:extLst>
                <a:ext uri="{FF2B5EF4-FFF2-40B4-BE49-F238E27FC236}">
                  <a16:creationId xmlns:a16="http://schemas.microsoft.com/office/drawing/2014/main" id="{6CD9607F-5939-28F5-2F17-7DBFDF14AEA4}"/>
                </a:ext>
              </a:extLst>
            </p:cNvPr>
            <p:cNvSpPr>
              <a:spLocks/>
            </p:cNvSpPr>
            <p:nvPr/>
          </p:nvSpPr>
          <p:spPr bwMode="auto">
            <a:xfrm flipH="1">
              <a:off x="2271251" y="274547"/>
              <a:ext cx="296562" cy="25717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40" name="Google Shape;2173;p42">
              <a:extLst>
                <a:ext uri="{FF2B5EF4-FFF2-40B4-BE49-F238E27FC236}">
                  <a16:creationId xmlns:a16="http://schemas.microsoft.com/office/drawing/2014/main" id="{D3318E17-529F-BC7C-BEFF-527DAFE43444}"/>
                </a:ext>
              </a:extLst>
            </p:cNvPr>
            <p:cNvSpPr>
              <a:spLocks/>
            </p:cNvSpPr>
            <p:nvPr/>
          </p:nvSpPr>
          <p:spPr bwMode="auto">
            <a:xfrm flipH="1">
              <a:off x="-207657" y="10411"/>
              <a:ext cx="2549490" cy="477579"/>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حل المشكلات بشكل إيجابي</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1" name="Google Shape;2174;p42">
              <a:extLst>
                <a:ext uri="{FF2B5EF4-FFF2-40B4-BE49-F238E27FC236}">
                  <a16:creationId xmlns:a16="http://schemas.microsoft.com/office/drawing/2014/main" id="{AE63DFCC-F0F3-371E-3353-CB58E1D93B6C}"/>
                </a:ext>
              </a:extLst>
            </p:cNvPr>
            <p:cNvSpPr>
              <a:spLocks/>
            </p:cNvSpPr>
            <p:nvPr/>
          </p:nvSpPr>
          <p:spPr bwMode="auto">
            <a:xfrm flipH="1">
              <a:off x="0" y="0"/>
              <a:ext cx="2158570" cy="477579"/>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42" name="Google Shape;2175;p42">
              <a:extLst>
                <a:ext uri="{FF2B5EF4-FFF2-40B4-BE49-F238E27FC236}">
                  <a16:creationId xmlns:a16="http://schemas.microsoft.com/office/drawing/2014/main" id="{D58AE5DD-23BA-F7D5-6B0B-73C07E3B86D5}"/>
                </a:ext>
              </a:extLst>
            </p:cNvPr>
            <p:cNvSpPr>
              <a:spLocks/>
            </p:cNvSpPr>
            <p:nvPr/>
          </p:nvSpPr>
          <p:spPr bwMode="auto">
            <a:xfrm flipH="1">
              <a:off x="1089111" y="415224"/>
              <a:ext cx="1341943" cy="11750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grpSp>
        <p:nvGrpSpPr>
          <p:cNvPr id="11" name="Group 10">
            <a:extLst>
              <a:ext uri="{FF2B5EF4-FFF2-40B4-BE49-F238E27FC236}">
                <a16:creationId xmlns:a16="http://schemas.microsoft.com/office/drawing/2014/main" id="{33AB9701-FB31-9784-B746-89024D91FA64}"/>
              </a:ext>
            </a:extLst>
          </p:cNvPr>
          <p:cNvGrpSpPr/>
          <p:nvPr/>
        </p:nvGrpSpPr>
        <p:grpSpPr>
          <a:xfrm>
            <a:off x="3507253" y="3734349"/>
            <a:ext cx="4717618" cy="860991"/>
            <a:chOff x="-233299" y="0"/>
            <a:chExt cx="2922569" cy="533422"/>
          </a:xfrm>
        </p:grpSpPr>
        <p:sp>
          <p:nvSpPr>
            <p:cNvPr id="33" name="Google Shape;2171;p42">
              <a:extLst>
                <a:ext uri="{FF2B5EF4-FFF2-40B4-BE49-F238E27FC236}">
                  <a16:creationId xmlns:a16="http://schemas.microsoft.com/office/drawing/2014/main" id="{CFC5EF4E-301E-BC62-D551-F0152464C194}"/>
                </a:ext>
              </a:extLst>
            </p:cNvPr>
            <p:cNvSpPr>
              <a:spLocks/>
            </p:cNvSpPr>
            <p:nvPr/>
          </p:nvSpPr>
          <p:spPr bwMode="auto">
            <a:xfrm flipH="1">
              <a:off x="2271252" y="0"/>
              <a:ext cx="418018" cy="533422"/>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pPr>
              <a:r>
                <a:rPr lang="ar-SY" sz="2800" kern="1200">
                  <a:solidFill>
                    <a:srgbClr val="FFFFFF"/>
                  </a:solidFill>
                  <a:effectLst/>
                  <a:latin typeface="Times New Roman" panose="02020603050405020304" pitchFamily="18" charset="0"/>
                  <a:ea typeface="GE Dinar Two Medium" panose="020A0503020102020204" pitchFamily="18" charset="-78"/>
                  <a:cs typeface="Adobe Arabic" panose="02040503050201020203" pitchFamily="18" charset="-78"/>
                </a:rPr>
                <a:t>8</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Google Shape;2172;p42">
              <a:extLst>
                <a:ext uri="{FF2B5EF4-FFF2-40B4-BE49-F238E27FC236}">
                  <a16:creationId xmlns:a16="http://schemas.microsoft.com/office/drawing/2014/main" id="{F2250E59-803A-2E24-A493-E03C4F50087C}"/>
                </a:ext>
              </a:extLst>
            </p:cNvPr>
            <p:cNvSpPr>
              <a:spLocks/>
            </p:cNvSpPr>
            <p:nvPr/>
          </p:nvSpPr>
          <p:spPr bwMode="auto">
            <a:xfrm flipH="1">
              <a:off x="2271252" y="274547"/>
              <a:ext cx="296562" cy="25717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35" name="Google Shape;2173;p42">
              <a:extLst>
                <a:ext uri="{FF2B5EF4-FFF2-40B4-BE49-F238E27FC236}">
                  <a16:creationId xmlns:a16="http://schemas.microsoft.com/office/drawing/2014/main" id="{242F4A6B-A88A-785C-4A53-E9FC518F6153}"/>
                </a:ext>
              </a:extLst>
            </p:cNvPr>
            <p:cNvSpPr>
              <a:spLocks/>
            </p:cNvSpPr>
            <p:nvPr/>
          </p:nvSpPr>
          <p:spPr bwMode="auto">
            <a:xfrm flipH="1">
              <a:off x="-233299" y="0"/>
              <a:ext cx="2540670" cy="477579"/>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المبادرة والمشاركة الفاعلة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Google Shape;2174;p42">
              <a:extLst>
                <a:ext uri="{FF2B5EF4-FFF2-40B4-BE49-F238E27FC236}">
                  <a16:creationId xmlns:a16="http://schemas.microsoft.com/office/drawing/2014/main" id="{C2E8977D-1C9A-AA9B-C06F-4B5442C2FE50}"/>
                </a:ext>
              </a:extLst>
            </p:cNvPr>
            <p:cNvSpPr>
              <a:spLocks/>
            </p:cNvSpPr>
            <p:nvPr/>
          </p:nvSpPr>
          <p:spPr bwMode="auto">
            <a:xfrm flipH="1">
              <a:off x="0" y="0"/>
              <a:ext cx="2158570" cy="477579"/>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600"/>
            </a:p>
          </p:txBody>
        </p:sp>
        <p:sp>
          <p:nvSpPr>
            <p:cNvPr id="37" name="Google Shape;2175;p42">
              <a:extLst>
                <a:ext uri="{FF2B5EF4-FFF2-40B4-BE49-F238E27FC236}">
                  <a16:creationId xmlns:a16="http://schemas.microsoft.com/office/drawing/2014/main" id="{F7718771-AD73-7044-CFBE-9CDD45077808}"/>
                </a:ext>
              </a:extLst>
            </p:cNvPr>
            <p:cNvSpPr>
              <a:spLocks/>
            </p:cNvSpPr>
            <p:nvPr/>
          </p:nvSpPr>
          <p:spPr bwMode="auto">
            <a:xfrm flipH="1">
              <a:off x="1089112" y="415224"/>
              <a:ext cx="1341943" cy="11750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600"/>
            </a:p>
          </p:txBody>
        </p:sp>
      </p:grpSp>
    </p:spTree>
    <p:extLst>
      <p:ext uri="{BB962C8B-B14F-4D97-AF65-F5344CB8AC3E}">
        <p14:creationId xmlns:p14="http://schemas.microsoft.com/office/powerpoint/2010/main" val="4763611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110344" y="828340"/>
            <a:ext cx="10482942" cy="968852"/>
            <a:chOff x="1094015" y="519096"/>
            <a:chExt cx="10482942"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1094015" y="519096"/>
              <a:ext cx="10482942"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مراحل تشكيل الفريق الناجح</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D52D358F-A078-8268-5CC5-EC19DAC30679}"/>
              </a:ext>
            </a:extLst>
          </p:cNvPr>
          <p:cNvGrpSpPr/>
          <p:nvPr/>
        </p:nvGrpSpPr>
        <p:grpSpPr>
          <a:xfrm>
            <a:off x="7987800" y="2527179"/>
            <a:ext cx="2392877" cy="3336973"/>
            <a:chOff x="2824100" y="0"/>
            <a:chExt cx="1406598" cy="1961909"/>
          </a:xfrm>
        </p:grpSpPr>
        <p:sp>
          <p:nvSpPr>
            <p:cNvPr id="49" name="Freeform: Shape 48">
              <a:extLst>
                <a:ext uri="{FF2B5EF4-FFF2-40B4-BE49-F238E27FC236}">
                  <a16:creationId xmlns:a16="http://schemas.microsoft.com/office/drawing/2014/main" id="{317FC01F-32F0-82E9-99D5-4CAB92C5183E}"/>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6">
              <a:extLst>
                <a:ext uri="{FF2B5EF4-FFF2-40B4-BE49-F238E27FC236}">
                  <a16:creationId xmlns:a16="http://schemas.microsoft.com/office/drawing/2014/main" id="{2D13C98D-1765-362A-8597-05265AE55452}"/>
                </a:ext>
              </a:extLst>
            </p:cNvPr>
            <p:cNvSpPr txBox="1"/>
            <p:nvPr/>
          </p:nvSpPr>
          <p:spPr>
            <a:xfrm>
              <a:off x="3276259" y="0"/>
              <a:ext cx="785495" cy="444123"/>
            </a:xfrm>
            <a:prstGeom prst="rect">
              <a:avLst/>
            </a:prstGeom>
            <a:noFill/>
          </p:spPr>
          <p:txBody>
            <a:bodyPr wrap="square" rtlCol="0">
              <a:spAutoFit/>
            </a:bodyPr>
            <a:lstStyle/>
            <a:p>
              <a:pPr algn="ctr"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2C427C64-6DAA-44A7-B34A-E8016632346F}"/>
                </a:ext>
              </a:extLst>
            </p:cNvPr>
            <p:cNvSpPr txBox="1"/>
            <p:nvPr/>
          </p:nvSpPr>
          <p:spPr>
            <a:xfrm>
              <a:off x="2824100" y="1304925"/>
              <a:ext cx="1406598" cy="656984"/>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مرحلة التشكيل </a:t>
              </a:r>
              <a:r>
                <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(Forming)</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5A983A2-F298-B8F0-1110-E0D4FBC9ABC5}"/>
              </a:ext>
            </a:extLst>
          </p:cNvPr>
          <p:cNvGrpSpPr/>
          <p:nvPr/>
        </p:nvGrpSpPr>
        <p:grpSpPr>
          <a:xfrm>
            <a:off x="4802047" y="2527179"/>
            <a:ext cx="2589673" cy="3122167"/>
            <a:chOff x="1351810" y="0"/>
            <a:chExt cx="1522280" cy="1835618"/>
          </a:xfrm>
        </p:grpSpPr>
        <p:sp>
          <p:nvSpPr>
            <p:cNvPr id="46" name="Freeform: Shape 45">
              <a:extLst>
                <a:ext uri="{FF2B5EF4-FFF2-40B4-BE49-F238E27FC236}">
                  <a16:creationId xmlns:a16="http://schemas.microsoft.com/office/drawing/2014/main" id="{531D5ED3-D057-B513-6E94-23EF1A7B7EF4}"/>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TextBox 6">
              <a:extLst>
                <a:ext uri="{FF2B5EF4-FFF2-40B4-BE49-F238E27FC236}">
                  <a16:creationId xmlns:a16="http://schemas.microsoft.com/office/drawing/2014/main" id="{C4C6EC57-3432-6CA1-0B5A-4A3709E8D0B4}"/>
                </a:ext>
              </a:extLst>
            </p:cNvPr>
            <p:cNvSpPr txBox="1"/>
            <p:nvPr/>
          </p:nvSpPr>
          <p:spPr>
            <a:xfrm>
              <a:off x="1930512"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18">
              <a:extLst>
                <a:ext uri="{FF2B5EF4-FFF2-40B4-BE49-F238E27FC236}">
                  <a16:creationId xmlns:a16="http://schemas.microsoft.com/office/drawing/2014/main" id="{F639DFFA-D887-D113-50A4-ABE7762702AD}"/>
                </a:ext>
              </a:extLst>
            </p:cNvPr>
            <p:cNvSpPr txBox="1"/>
            <p:nvPr/>
          </p:nvSpPr>
          <p:spPr>
            <a:xfrm>
              <a:off x="1351810"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مرحلة العصف الذهني </a:t>
              </a:r>
              <a:r>
                <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(Storming)</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534AAEA3-5431-6A54-FD07-FAC70F0759FA}"/>
              </a:ext>
            </a:extLst>
          </p:cNvPr>
          <p:cNvGrpSpPr/>
          <p:nvPr/>
        </p:nvGrpSpPr>
        <p:grpSpPr>
          <a:xfrm>
            <a:off x="1804547" y="2527179"/>
            <a:ext cx="2309026" cy="3122167"/>
            <a:chOff x="0" y="0"/>
            <a:chExt cx="1357308" cy="1835618"/>
          </a:xfrm>
        </p:grpSpPr>
        <p:sp>
          <p:nvSpPr>
            <p:cNvPr id="43" name="Freeform: Shape 42">
              <a:extLst>
                <a:ext uri="{FF2B5EF4-FFF2-40B4-BE49-F238E27FC236}">
                  <a16:creationId xmlns:a16="http://schemas.microsoft.com/office/drawing/2014/main" id="{0F188BF8-E25C-FD77-6842-6230553FD911}"/>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TextBox 6">
              <a:extLst>
                <a:ext uri="{FF2B5EF4-FFF2-40B4-BE49-F238E27FC236}">
                  <a16:creationId xmlns:a16="http://schemas.microsoft.com/office/drawing/2014/main" id="{F0F265A0-81D2-62D6-CF5F-39BAB4114201}"/>
                </a:ext>
              </a:extLst>
            </p:cNvPr>
            <p:cNvSpPr txBox="1"/>
            <p:nvPr/>
          </p:nvSpPr>
          <p:spPr>
            <a:xfrm>
              <a:off x="496227"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03</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مربع نص 18">
              <a:extLst>
                <a:ext uri="{FF2B5EF4-FFF2-40B4-BE49-F238E27FC236}">
                  <a16:creationId xmlns:a16="http://schemas.microsoft.com/office/drawing/2014/main" id="{A2260804-C5A9-26D8-C999-128DCCDDD844}"/>
                </a:ext>
              </a:extLst>
            </p:cNvPr>
            <p:cNvSpPr txBox="1"/>
            <p:nvPr/>
          </p:nvSpPr>
          <p:spPr>
            <a:xfrm>
              <a:off x="0" y="1304925"/>
              <a:ext cx="1357308"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مرحلة التوافق </a:t>
              </a:r>
              <a:r>
                <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(Norming)</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7658332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110344" y="828340"/>
            <a:ext cx="10482942" cy="968852"/>
            <a:chOff x="1094015" y="519096"/>
            <a:chExt cx="10482942"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1094015" y="519096"/>
              <a:ext cx="10482942"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مراحل تشكيل الفريق الناجح</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D52D358F-A078-8268-5CC5-EC19DAC30679}"/>
              </a:ext>
            </a:extLst>
          </p:cNvPr>
          <p:cNvGrpSpPr/>
          <p:nvPr/>
        </p:nvGrpSpPr>
        <p:grpSpPr>
          <a:xfrm>
            <a:off x="6517420" y="2291541"/>
            <a:ext cx="2589673" cy="3336973"/>
            <a:chOff x="2708418" y="0"/>
            <a:chExt cx="1522280" cy="1961909"/>
          </a:xfrm>
        </p:grpSpPr>
        <p:sp>
          <p:nvSpPr>
            <p:cNvPr id="49" name="Freeform: Shape 48">
              <a:extLst>
                <a:ext uri="{FF2B5EF4-FFF2-40B4-BE49-F238E27FC236}">
                  <a16:creationId xmlns:a16="http://schemas.microsoft.com/office/drawing/2014/main" id="{317FC01F-32F0-82E9-99D5-4CAB92C5183E}"/>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6">
              <a:extLst>
                <a:ext uri="{FF2B5EF4-FFF2-40B4-BE49-F238E27FC236}">
                  <a16:creationId xmlns:a16="http://schemas.microsoft.com/office/drawing/2014/main" id="{2D13C98D-1765-362A-8597-05265AE55452}"/>
                </a:ext>
              </a:extLst>
            </p:cNvPr>
            <p:cNvSpPr txBox="1"/>
            <p:nvPr/>
          </p:nvSpPr>
          <p:spPr>
            <a:xfrm>
              <a:off x="3276259" y="0"/>
              <a:ext cx="785495" cy="444123"/>
            </a:xfrm>
            <a:prstGeom prst="rect">
              <a:avLst/>
            </a:prstGeom>
            <a:noFill/>
          </p:spPr>
          <p:txBody>
            <a:bodyPr wrap="square" rtlCol="0">
              <a:spAutoFit/>
            </a:bodyPr>
            <a:lstStyle/>
            <a:p>
              <a:pPr algn="ctr"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04</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2C427C64-6DAA-44A7-B34A-E8016632346F}"/>
                </a:ext>
              </a:extLst>
            </p:cNvPr>
            <p:cNvSpPr txBox="1"/>
            <p:nvPr/>
          </p:nvSpPr>
          <p:spPr>
            <a:xfrm>
              <a:off x="2708418" y="1304925"/>
              <a:ext cx="1522280" cy="656984"/>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مرحلة الأداء )</a:t>
              </a:r>
              <a:r>
                <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Performing)</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5A983A2-F298-B8F0-1110-E0D4FBC9ABC5}"/>
              </a:ext>
            </a:extLst>
          </p:cNvPr>
          <p:cNvGrpSpPr/>
          <p:nvPr/>
        </p:nvGrpSpPr>
        <p:grpSpPr>
          <a:xfrm>
            <a:off x="2868756" y="2291541"/>
            <a:ext cx="2589673" cy="3122167"/>
            <a:chOff x="1351810" y="0"/>
            <a:chExt cx="1522280" cy="1835618"/>
          </a:xfrm>
        </p:grpSpPr>
        <p:sp>
          <p:nvSpPr>
            <p:cNvPr id="46" name="Freeform: Shape 45">
              <a:extLst>
                <a:ext uri="{FF2B5EF4-FFF2-40B4-BE49-F238E27FC236}">
                  <a16:creationId xmlns:a16="http://schemas.microsoft.com/office/drawing/2014/main" id="{531D5ED3-D057-B513-6E94-23EF1A7B7EF4}"/>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TextBox 6">
              <a:extLst>
                <a:ext uri="{FF2B5EF4-FFF2-40B4-BE49-F238E27FC236}">
                  <a16:creationId xmlns:a16="http://schemas.microsoft.com/office/drawing/2014/main" id="{C4C6EC57-3432-6CA1-0B5A-4A3709E8D0B4}"/>
                </a:ext>
              </a:extLst>
            </p:cNvPr>
            <p:cNvSpPr txBox="1"/>
            <p:nvPr/>
          </p:nvSpPr>
          <p:spPr>
            <a:xfrm>
              <a:off x="1930513" y="0"/>
              <a:ext cx="413853"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05</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18">
              <a:extLst>
                <a:ext uri="{FF2B5EF4-FFF2-40B4-BE49-F238E27FC236}">
                  <a16:creationId xmlns:a16="http://schemas.microsoft.com/office/drawing/2014/main" id="{F639DFFA-D887-D113-50A4-ABE7762702AD}"/>
                </a:ext>
              </a:extLst>
            </p:cNvPr>
            <p:cNvSpPr txBox="1"/>
            <p:nvPr/>
          </p:nvSpPr>
          <p:spPr>
            <a:xfrm>
              <a:off x="1351810"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مرحلة الانفصال )</a:t>
              </a:r>
              <a:r>
                <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Adjourning)</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480018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373933" y="675008"/>
            <a:ext cx="9437912" cy="968852"/>
            <a:chOff x="2381403" y="519096"/>
            <a:chExt cx="7407533"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381403" y="519096"/>
              <a:ext cx="7407533"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الأهداف الاستراتيجية لبازل الرابعة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8E4CD33C-B61E-8530-B68C-BBC8C200D945}"/>
              </a:ext>
            </a:extLst>
          </p:cNvPr>
          <p:cNvSpPr txBox="1"/>
          <p:nvPr/>
        </p:nvSpPr>
        <p:spPr>
          <a:xfrm>
            <a:off x="4833257" y="3308141"/>
            <a:ext cx="7028119" cy="1791260"/>
          </a:xfrm>
          <a:prstGeom prst="rect">
            <a:avLst/>
          </a:prstGeom>
          <a:noFill/>
        </p:spPr>
        <p:txBody>
          <a:bodyPr wrap="square">
            <a:spAutoFit/>
          </a:bodyPr>
          <a:lstStyle>
            <a:defPPr>
              <a:defRPr lang="en-US"/>
            </a:defPPr>
            <a:lvl1pPr algn="just" rtl="1">
              <a:lnSpc>
                <a:spcPct val="115000"/>
              </a:lnSpc>
              <a:defRPr sz="2800">
                <a:effectLst/>
                <a:latin typeface="Sakkal Majalla" panose="02000000000000000000" pitchFamily="2" charset="-78"/>
                <a:ea typeface="Calibri" panose="020F0502020204030204" pitchFamily="34" charset="0"/>
                <a:cs typeface="Sakkal Majalla" panose="02000000000000000000" pitchFamily="2" charset="-78"/>
              </a:defRPr>
            </a:lvl1pPr>
          </a:lstStyle>
          <a:p>
            <a:pPr algn="just" rtl="1">
              <a:lnSpc>
                <a:spcPct val="115000"/>
              </a:lnSpc>
            </a:pPr>
            <a:r>
              <a:rPr lang="ar-SY" sz="3200" dirty="0">
                <a:solidFill>
                  <a:srgbClr val="000000"/>
                </a:solidFill>
                <a:effectLst/>
                <a:ea typeface="Calibri" panose="020F0502020204030204" pitchFamily="34" charset="0"/>
                <a:cs typeface="Arial" panose="020B0604020202020204" pitchFamily="34" charset="0"/>
              </a:rPr>
              <a:t>3.</a:t>
            </a:r>
            <a:r>
              <a:rPr lang="ar-SA" sz="3200" dirty="0">
                <a:solidFill>
                  <a:srgbClr val="000000"/>
                </a:solidFill>
                <a:effectLst/>
                <a:ea typeface="Calibri" panose="020F0502020204030204" pitchFamily="34" charset="0"/>
                <a:cs typeface="Arial" panose="020B0604020202020204" pitchFamily="34" charset="0"/>
              </a:rPr>
              <a:t>تقليل التباين</a:t>
            </a:r>
            <a:r>
              <a:rPr lang="en-US" sz="3200" dirty="0">
                <a:solidFill>
                  <a:srgbClr val="000000"/>
                </a:solidFill>
                <a:effectLst/>
                <a:latin typeface="Arial" panose="020B0604020202020204" pitchFamily="34" charset="0"/>
                <a:ea typeface="Calibri" panose="020F0502020204030204" pitchFamily="34" charset="0"/>
              </a:rPr>
              <a:t> (Reducing Variability) </a:t>
            </a:r>
            <a:endParaRPr lang="ar-SY" sz="3200" dirty="0">
              <a:solidFill>
                <a:srgbClr val="000000"/>
              </a:solidFill>
              <a:effectLst/>
              <a:latin typeface="Arial" panose="020B0604020202020204" pitchFamily="34" charset="0"/>
              <a:ea typeface="Calibri" panose="020F0502020204030204" pitchFamily="34" charset="0"/>
            </a:endParaRPr>
          </a:p>
          <a:p>
            <a:pPr algn="just" rtl="1">
              <a:lnSpc>
                <a:spcPct val="115000"/>
              </a:lnSpc>
            </a:pPr>
            <a:r>
              <a:rPr lang="ar-SY" sz="3200" dirty="0">
                <a:solidFill>
                  <a:srgbClr val="000000"/>
                </a:solidFill>
                <a:effectLst/>
                <a:ea typeface="Calibri" panose="020F0502020204030204" pitchFamily="34" charset="0"/>
                <a:cs typeface="Arial" panose="020B0604020202020204" pitchFamily="34" charset="0"/>
              </a:rPr>
              <a:t>2.</a:t>
            </a:r>
            <a:r>
              <a:rPr lang="ar-SA" sz="3200" dirty="0">
                <a:solidFill>
                  <a:srgbClr val="000000"/>
                </a:solidFill>
                <a:effectLst/>
                <a:ea typeface="Calibri" panose="020F0502020204030204" pitchFamily="34" charset="0"/>
                <a:cs typeface="Arial" panose="020B0604020202020204" pitchFamily="34" charset="0"/>
              </a:rPr>
              <a:t>فرض "أرضية المخرجات</a:t>
            </a:r>
            <a:r>
              <a:rPr lang="en-US" sz="3200" dirty="0">
                <a:solidFill>
                  <a:srgbClr val="000000"/>
                </a:solidFill>
                <a:effectLst/>
                <a:latin typeface="Arial" panose="020B0604020202020204" pitchFamily="34" charset="0"/>
                <a:ea typeface="Calibri" panose="020F0502020204030204" pitchFamily="34" charset="0"/>
              </a:rPr>
              <a:t>" (Output Floor) </a:t>
            </a:r>
            <a:r>
              <a:rPr lang="ar-SY" sz="3200" dirty="0">
                <a:solidFill>
                  <a:srgbClr val="000000"/>
                </a:solidFill>
                <a:effectLst/>
                <a:latin typeface="Arial" panose="020B0604020202020204" pitchFamily="34" charset="0"/>
                <a:ea typeface="Calibri" panose="020F0502020204030204" pitchFamily="34" charset="0"/>
              </a:rPr>
              <a:t>3.</a:t>
            </a:r>
            <a:r>
              <a:rPr lang="ar-SA" sz="3200" dirty="0">
                <a:solidFill>
                  <a:srgbClr val="000000"/>
                </a:solidFill>
                <a:effectLst/>
                <a:ea typeface="Calibri" panose="020F0502020204030204" pitchFamily="34" charset="0"/>
                <a:cs typeface="Arial" panose="020B0604020202020204" pitchFamily="34" charset="0"/>
              </a:rPr>
              <a:t>تعزيز الشفافية والمقارنة</a:t>
            </a:r>
            <a:endParaRPr lang="en-US" sz="3200" dirty="0">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920216"/>
            <a:ext cx="4376057" cy="4521200"/>
          </a:xfrm>
          <a:prstGeom prst="rect">
            <a:avLst/>
          </a:prstGeom>
        </p:spPr>
      </p:pic>
    </p:spTree>
    <p:extLst>
      <p:ext uri="{BB962C8B-B14F-4D97-AF65-F5344CB8AC3E}">
        <p14:creationId xmlns:p14="http://schemas.microsoft.com/office/powerpoint/2010/main" val="16969782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373933" y="675008"/>
            <a:ext cx="9437912" cy="968852"/>
            <a:chOff x="2381403" y="519096"/>
            <a:chExt cx="7407533"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381403" y="519096"/>
              <a:ext cx="7407533"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توزيع الأدوار والمسؤوليات</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8E4CD33C-B61E-8530-B68C-BBC8C200D945}"/>
              </a:ext>
            </a:extLst>
          </p:cNvPr>
          <p:cNvSpPr txBox="1"/>
          <p:nvPr/>
        </p:nvSpPr>
        <p:spPr>
          <a:xfrm>
            <a:off x="6999516" y="3308141"/>
            <a:ext cx="4861860" cy="2034211"/>
          </a:xfrm>
          <a:prstGeom prst="rect">
            <a:avLst/>
          </a:prstGeom>
          <a:noFill/>
        </p:spPr>
        <p:txBody>
          <a:bodyPr wrap="square">
            <a:spAutoFit/>
          </a:bodyPr>
          <a:lstStyle>
            <a:defPPr>
              <a:defRPr lang="en-US"/>
            </a:defPPr>
            <a:lvl1pPr algn="just" rtl="1">
              <a:lnSpc>
                <a:spcPct val="115000"/>
              </a:lnSpc>
              <a:defRPr sz="2800">
                <a:effectLst/>
                <a:latin typeface="Sakkal Majalla" panose="02000000000000000000" pitchFamily="2" charset="-78"/>
                <a:ea typeface="Calibri" panose="020F0502020204030204" pitchFamily="34" charset="0"/>
                <a:cs typeface="Sakkal Majalla" panose="02000000000000000000" pitchFamily="2" charset="-78"/>
              </a:defRPr>
            </a:lvl1pPr>
          </a:lstStyle>
          <a:p>
            <a:pPr marL="514350" indent="-514350" algn="just" rtl="1">
              <a:lnSpc>
                <a:spcPct val="115000"/>
              </a:lnSpc>
              <a:buFont typeface="+mj-lt"/>
              <a:buAutoNum type="arabicPeriod"/>
            </a:pPr>
            <a:r>
              <a:rPr lang="ar-SY" b="1" dirty="0">
                <a:effectLst/>
                <a:latin typeface="+mn-lt"/>
                <a:ea typeface="Calibri" panose="020F0502020204030204" pitchFamily="34" charset="0"/>
                <a:cs typeface="Arial" panose="020B0604020202020204" pitchFamily="34" charset="0"/>
              </a:rPr>
              <a:t> أهمية التوزيع الجيد للأدوار</a:t>
            </a:r>
            <a:endParaRPr lang="en-US" b="1" dirty="0">
              <a:effectLst/>
              <a:latin typeface="+mn-lt"/>
              <a:ea typeface="Calibri" panose="020F0502020204030204" pitchFamily="34" charset="0"/>
              <a:cs typeface="Arial" panose="020B0604020202020204" pitchFamily="34" charset="0"/>
            </a:endParaRPr>
          </a:p>
          <a:p>
            <a:pPr marL="514350" indent="-514350" algn="just" rtl="1">
              <a:lnSpc>
                <a:spcPct val="115000"/>
              </a:lnSpc>
              <a:buFont typeface="+mj-lt"/>
              <a:buAutoNum type="arabicPeriod"/>
            </a:pPr>
            <a:r>
              <a:rPr lang="ar-SY" b="1" dirty="0">
                <a:effectLst/>
                <a:latin typeface="+mn-lt"/>
                <a:ea typeface="Calibri" panose="020F0502020204030204" pitchFamily="34" charset="0"/>
                <a:cs typeface="Arial" panose="020B0604020202020204" pitchFamily="34" charset="0"/>
              </a:rPr>
              <a:t>أسس التوزيع الفعّال للأدوار</a:t>
            </a:r>
            <a:endParaRPr lang="en-US" b="1" dirty="0">
              <a:latin typeface="+mn-lt"/>
              <a:cs typeface="Arial" panose="020B0604020202020204" pitchFamily="34" charset="0"/>
            </a:endParaRPr>
          </a:p>
          <a:p>
            <a:pPr marL="514350" indent="-514350" algn="just" rtl="1">
              <a:lnSpc>
                <a:spcPct val="115000"/>
              </a:lnSpc>
              <a:buFont typeface="+mj-lt"/>
              <a:buAutoNum type="arabicPeriod"/>
            </a:pPr>
            <a:r>
              <a:rPr lang="ar-SY" b="1" dirty="0">
                <a:effectLst/>
                <a:latin typeface="+mn-lt"/>
                <a:ea typeface="Calibri" panose="020F0502020204030204" pitchFamily="34" charset="0"/>
                <a:cs typeface="Arial" panose="020B0604020202020204" pitchFamily="34" charset="0"/>
              </a:rPr>
              <a:t> نماذج للأدوار في الفرق التطوعية</a:t>
            </a:r>
          </a:p>
          <a:p>
            <a:pPr marL="514350" indent="-514350">
              <a:buFont typeface="+mj-lt"/>
              <a:buAutoNum type="arabicPeriod"/>
            </a:pPr>
            <a:r>
              <a:rPr lang="ar-SY" b="1" dirty="0">
                <a:effectLst/>
                <a:latin typeface="+mn-lt"/>
                <a:ea typeface="Calibri" panose="020F0502020204030204" pitchFamily="34" charset="0"/>
                <a:cs typeface="Arial" panose="020B0604020202020204" pitchFamily="34" charset="0"/>
              </a:rPr>
              <a:t> نصائح لتوزيع الأدوار بشكل ناجح</a:t>
            </a:r>
            <a:endParaRPr lang="en-US" dirty="0">
              <a:effectLst/>
              <a:latin typeface="+mn-lt"/>
              <a:ea typeface="Calibri" panose="020F0502020204030204" pitchFamily="34" charset="0"/>
              <a:cs typeface="Sakkal Majalla" panose="02000000000000000000" pitchFamily="2" charset="-78"/>
            </a:endParaRPr>
          </a:p>
        </p:txBody>
      </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02129" y="2032778"/>
            <a:ext cx="4490357" cy="4490357"/>
          </a:xfrm>
          <a:prstGeom prst="rect">
            <a:avLst/>
          </a:prstGeom>
        </p:spPr>
      </p:pic>
    </p:spTree>
    <p:extLst>
      <p:ext uri="{BB962C8B-B14F-4D97-AF65-F5344CB8AC3E}">
        <p14:creationId xmlns:p14="http://schemas.microsoft.com/office/powerpoint/2010/main" val="1717233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890301" y="3122377"/>
            <a:ext cx="6410351" cy="61324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A" dirty="0"/>
              <a:t>"مشروع الفريق"</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4046863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93111" y="1797297"/>
            <a:ext cx="6810796" cy="5143716"/>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الهدف:  </a:t>
            </a:r>
            <a:endParaRPr lang="en-US" dirty="0"/>
          </a:p>
          <a:p>
            <a:pPr rtl="1"/>
            <a:r>
              <a:rPr lang="ar-SY" dirty="0"/>
              <a:t>تعزيز مهارات التعاون، التواصل، وتوزيع الأدوار ضمن فريق تطوعي.</a:t>
            </a:r>
            <a:endParaRPr lang="en-US" dirty="0"/>
          </a:p>
          <a:p>
            <a:pPr rtl="1"/>
            <a:r>
              <a:rPr lang="ar-SY" dirty="0"/>
              <a:t>المدة:  </a:t>
            </a:r>
            <a:endParaRPr lang="en-US" dirty="0"/>
          </a:p>
          <a:p>
            <a:pPr rtl="1"/>
            <a:r>
              <a:rPr lang="ar-SY" dirty="0"/>
              <a:t>30-45 دقيقة</a:t>
            </a:r>
            <a:endParaRPr lang="en-US" dirty="0"/>
          </a:p>
          <a:p>
            <a:pPr rtl="1"/>
            <a:r>
              <a:rPr lang="ar-SY" dirty="0"/>
              <a:t>الخطوات:</a:t>
            </a:r>
            <a:endParaRPr lang="en-US" dirty="0"/>
          </a:p>
          <a:p>
            <a:pPr rtl="1"/>
            <a:r>
              <a:rPr lang="ar-SY" dirty="0"/>
              <a:t>1. تقسيم المشاركين إلى مجموعات صغيرة (4-6 أفراد لكل مجموعة).  </a:t>
            </a:r>
          </a:p>
          <a:p>
            <a:pPr rtl="1"/>
            <a:r>
              <a:rPr lang="ar-SY"/>
              <a:t>2. تحديد مهمة أو مشروع بسيط لكل مجموعة، </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3457446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93111" y="1967724"/>
            <a:ext cx="7202681" cy="4577407"/>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2. تحديد مهمة أو مشروع بسيط لكل مجموعة، مثل:</a:t>
            </a:r>
            <a:endParaRPr lang="en-US" dirty="0"/>
          </a:p>
          <a:p>
            <a:pPr rtl="1"/>
            <a:r>
              <a:rPr lang="ar-SY" dirty="0"/>
              <a:t>   - تصميم شعار لفريق تطوعي.</a:t>
            </a:r>
            <a:endParaRPr lang="en-US" dirty="0"/>
          </a:p>
          <a:p>
            <a:pPr rtl="1"/>
            <a:r>
              <a:rPr lang="ar-SY" dirty="0"/>
              <a:t>   - إعداد خطة صغيرة لتنظيم فعالية تطوعية.</a:t>
            </a:r>
            <a:endParaRPr lang="en-US" dirty="0"/>
          </a:p>
          <a:p>
            <a:pPr rtl="1"/>
            <a:r>
              <a:rPr lang="ar-SY" dirty="0"/>
              <a:t>   - ابتكار رسالة تطوعية قصيرة تروج للعمل الجماعي.</a:t>
            </a:r>
            <a:endParaRPr lang="en-US" dirty="0"/>
          </a:p>
          <a:p>
            <a:pPr rtl="1"/>
            <a:r>
              <a:rPr lang="ar-SY" dirty="0"/>
              <a:t>3. توجيه الأعضاء لتوزيع الأدوار بشكل عشوائي أو حسب المهارات، مثل:</a:t>
            </a:r>
            <a:endParaRPr lang="en-US" dirty="0"/>
          </a:p>
          <a:p>
            <a:pPr rtl="1"/>
            <a:r>
              <a:rPr lang="ar-SY" dirty="0"/>
              <a:t>   - منسق، مبدع، كاتب، ممول، مسؤول تواصل.</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003249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264634" y="2171894"/>
            <a:ext cx="9348938" cy="4011098"/>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4. مهمة كل فريق:</a:t>
            </a:r>
            <a:endParaRPr lang="en-US" dirty="0"/>
          </a:p>
          <a:p>
            <a:pPr rtl="1"/>
            <a:r>
              <a:rPr lang="ar-SY" dirty="0"/>
              <a:t>   - مناقشة الفكرة أو المهمة.</a:t>
            </a:r>
            <a:endParaRPr lang="en-US" dirty="0"/>
          </a:p>
          <a:p>
            <a:pPr rtl="1"/>
            <a:r>
              <a:rPr lang="ar-SY" dirty="0"/>
              <a:t>   - تحديد الأهداف والخطوات اللازمة لإنجاز المشروع.</a:t>
            </a:r>
            <a:endParaRPr lang="en-US" dirty="0"/>
          </a:p>
          <a:p>
            <a:pPr rtl="1"/>
            <a:r>
              <a:rPr lang="ar-SY" dirty="0"/>
              <a:t>   - تقسيم المهام بين الأعضاء بشكل واضح.</a:t>
            </a:r>
            <a:endParaRPr lang="en-US" dirty="0"/>
          </a:p>
          <a:p>
            <a:pPr rtl="1"/>
            <a:r>
              <a:rPr lang="ar-SY" dirty="0"/>
              <a:t>   - إعداد عرض مرئي أو خطة مكتوبة قصيرة (5 دقائق) لعرض النتائج على باقي الفرق.</a:t>
            </a:r>
            <a:endParaRPr lang="en-US" dirty="0"/>
          </a:p>
          <a:p>
            <a:pPr rtl="1"/>
            <a:r>
              <a:rPr lang="ar-SY" dirty="0"/>
              <a:t>5. عرض الفرق لأفكارهم أمام الجميع.</a:t>
            </a:r>
            <a:endParaRPr lang="en-US" dirty="0"/>
          </a:p>
        </p:txBody>
      </p:sp>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0565517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93111" y="3002343"/>
            <a:ext cx="7202681" cy="287848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6. مناقشة وتقييم:</a:t>
            </a:r>
            <a:endParaRPr lang="en-US" dirty="0"/>
          </a:p>
          <a:p>
            <a:pPr rtl="1"/>
            <a:r>
              <a:rPr lang="ar-SY" dirty="0"/>
              <a:t>   - كيف كان التنسيق بين الأعضاء؟</a:t>
            </a:r>
            <a:endParaRPr lang="en-US" dirty="0"/>
          </a:p>
          <a:p>
            <a:pPr rtl="1"/>
            <a:r>
              <a:rPr lang="ar-SY" dirty="0"/>
              <a:t>   - ما هي التحديات التي واجهتموها؟</a:t>
            </a:r>
            <a:endParaRPr lang="en-US" dirty="0"/>
          </a:p>
          <a:p>
            <a:pPr rtl="1"/>
            <a:r>
              <a:rPr lang="ar-SY" dirty="0"/>
              <a:t>   - كيف تغلبتم على الصعوبات؟</a:t>
            </a:r>
            <a:endParaRPr lang="en-US" dirty="0"/>
          </a:p>
          <a:p>
            <a:pPr rtl="1"/>
            <a:r>
              <a:rPr lang="ar-SY" dirty="0"/>
              <a:t>   - ماذا تعلمتم عن العمل الجماعي من هذا التمرين؟</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9371934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FF6C3C6C-C8FA-63B9-72CA-F456B94F78C7}"/>
              </a:ext>
            </a:extLst>
          </p:cNvPr>
          <p:cNvSpPr txBox="1"/>
          <p:nvPr/>
        </p:nvSpPr>
        <p:spPr>
          <a:xfrm>
            <a:off x="5084304" y="1656630"/>
            <a:ext cx="6898145" cy="480516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4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sz="2800" dirty="0"/>
              <a:t>خلال هذه الدورة، سنستعرض مفاهيم إدارة الجودة الشاملة، أدوات قياس الأداء، وأساليب تحسين العمليات، بالإضافة إلى تطبيقات عملية تمكّنكم من وضع خطط تحسين قابلة للتنفيذ في منظمتكم. كما سنعمل على تطوير قدراتكم في تحليل البيانات، وضع الأهداف، وتنفيذ خطط التحسين بشكل مستمر لضمان تقديم خدمات ذات جودة عالية تلبي تطلعات المستفيدين واحتياجات المجتمع.</a:t>
            </a:r>
          </a:p>
          <a:p>
            <a:r>
              <a:rPr lang="ar-SA" sz="2800" dirty="0"/>
              <a:t>انضموا إلينا في رحلة تعليمية مثرية، لتعزيز قدراتكم القيادية والتنفيذية، ولتمكين منظمتكم من أن تكون نموذجًا يحتذى به في العمل التطوعي المتميز.</a:t>
            </a:r>
          </a:p>
        </p:txBody>
      </p:sp>
      <p:pic>
        <p:nvPicPr>
          <p:cNvPr id="2" name="Picture 1">
            <a:extLst>
              <a:ext uri="{FF2B5EF4-FFF2-40B4-BE49-F238E27FC236}">
                <a16:creationId xmlns:a16="http://schemas.microsoft.com/office/drawing/2014/main" id="{F2F51BF2-6BE4-A5D9-98B6-7E4D44A4E1FD}"/>
              </a:ext>
            </a:extLst>
          </p:cNvPr>
          <p:cNvPicPr>
            <a:picLocks noChangeAspect="1"/>
          </p:cNvPicPr>
          <p:nvPr/>
        </p:nvPicPr>
        <p:blipFill>
          <a:blip r:embed="rId4">
            <a:extLst>
              <a:ext uri="{28A0092B-C50C-407E-A947-70E740481C1C}">
                <a14:useLocalDpi xmlns:a14="http://schemas.microsoft.com/office/drawing/2010/main" val="0"/>
              </a:ext>
            </a:extLst>
          </a:blip>
          <a:srcRect t="5698" b="5698"/>
          <a:stretch/>
        </p:blipFill>
        <p:spPr bwMode="auto">
          <a:xfrm>
            <a:off x="353961" y="1773585"/>
            <a:ext cx="4523111" cy="400763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18406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265876" y="1824165"/>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الاولى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08619"/>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القيادة والجودة في المنظمات التطوعية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066457"/>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دور القيادة في ترسيخ ثقافة الجودة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3859657"/>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صفات القائد التطوعي الفعال</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652857"/>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كيف تكون مديراً فنياً في العمل التطوعي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931723" y="5446057"/>
            <a:ext cx="8368711"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اتخاذ القرار في البيئات التطوعية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5" name="Group 4">
            <a:extLst>
              <a:ext uri="{FF2B5EF4-FFF2-40B4-BE49-F238E27FC236}">
                <a16:creationId xmlns:a16="http://schemas.microsoft.com/office/drawing/2014/main" id="{246686B4-DC97-93C4-80BB-CC50E3B3E303}"/>
              </a:ext>
            </a:extLst>
          </p:cNvPr>
          <p:cNvGrpSpPr/>
          <p:nvPr/>
        </p:nvGrpSpPr>
        <p:grpSpPr>
          <a:xfrm>
            <a:off x="2041071" y="6239256"/>
            <a:ext cx="9259363" cy="609600"/>
            <a:chOff x="2041071" y="3429000"/>
            <a:chExt cx="9259363" cy="609600"/>
          </a:xfrm>
        </p:grpSpPr>
        <p:grpSp>
          <p:nvGrpSpPr>
            <p:cNvPr id="6" name="Group 5">
              <a:extLst>
                <a:ext uri="{FF2B5EF4-FFF2-40B4-BE49-F238E27FC236}">
                  <a16:creationId xmlns:a16="http://schemas.microsoft.com/office/drawing/2014/main" id="{776BF015-FB96-A710-7828-66557FCF796B}"/>
                </a:ext>
              </a:extLst>
            </p:cNvPr>
            <p:cNvGrpSpPr/>
            <p:nvPr/>
          </p:nvGrpSpPr>
          <p:grpSpPr>
            <a:xfrm>
              <a:off x="10339189" y="3429000"/>
              <a:ext cx="961245" cy="609600"/>
              <a:chOff x="9411453" y="3343594"/>
              <a:chExt cx="961245" cy="609600"/>
            </a:xfrm>
          </p:grpSpPr>
          <p:pic>
            <p:nvPicPr>
              <p:cNvPr id="10" name="Picture 4" descr="Goal ">
                <a:extLst>
                  <a:ext uri="{FF2B5EF4-FFF2-40B4-BE49-F238E27FC236}">
                    <a16:creationId xmlns:a16="http://schemas.microsoft.com/office/drawing/2014/main" id="{21A3E45B-CE63-9F2D-2F39-B5624BF60E7E}"/>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603BFE40-4FDB-2EA8-AF49-049446D572E0}"/>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7" name="TextBox 6">
              <a:extLst>
                <a:ext uri="{FF2B5EF4-FFF2-40B4-BE49-F238E27FC236}">
                  <a16:creationId xmlns:a16="http://schemas.microsoft.com/office/drawing/2014/main" id="{0D509D35-4043-68A0-91B2-198EFF02CF38}"/>
                </a:ext>
              </a:extLst>
            </p:cNvPr>
            <p:cNvSpPr txBox="1"/>
            <p:nvPr/>
          </p:nvSpPr>
          <p:spPr>
            <a:xfrm>
              <a:off x="2041071" y="3439872"/>
              <a:ext cx="8023092"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نشاط تطبيقي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5014951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373933" y="675008"/>
            <a:ext cx="9437912" cy="968852"/>
            <a:chOff x="2381403" y="519096"/>
            <a:chExt cx="7407533"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381403" y="519096"/>
              <a:ext cx="7407533"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دور القيادة في ترسيخ ثقافة الجودة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8E4CD33C-B61E-8530-B68C-BBC8C200D945}"/>
              </a:ext>
            </a:extLst>
          </p:cNvPr>
          <p:cNvSpPr txBox="1"/>
          <p:nvPr/>
        </p:nvSpPr>
        <p:spPr>
          <a:xfrm>
            <a:off x="6096000" y="2249708"/>
            <a:ext cx="5553105" cy="3560975"/>
          </a:xfrm>
          <a:prstGeom prst="rect">
            <a:avLst/>
          </a:prstGeom>
          <a:noFill/>
        </p:spPr>
        <p:txBody>
          <a:bodyPr wrap="square">
            <a:spAutoFit/>
          </a:bodyPr>
          <a:lstStyle>
            <a:defPPr>
              <a:defRPr lang="en-US"/>
            </a:defPPr>
            <a:lvl1pPr algn="just" rtl="1">
              <a:lnSpc>
                <a:spcPct val="115000"/>
              </a:lnSpc>
              <a:defRPr sz="2800">
                <a:effectLst/>
                <a:latin typeface="Sakkal Majalla" panose="02000000000000000000" pitchFamily="2" charset="-78"/>
                <a:ea typeface="Calibri" panose="020F0502020204030204" pitchFamily="34" charset="0"/>
                <a:cs typeface="Sakkal Majalla" panose="02000000000000000000" pitchFamily="2" charset="-78"/>
              </a:defRPr>
            </a:lvl1pPr>
          </a:lstStyle>
          <a:p>
            <a:pPr algn="just" rtl="1">
              <a:lnSpc>
                <a:spcPct val="115000"/>
              </a:lnSpc>
            </a:pPr>
            <a:r>
              <a:rPr lang="ar-SA"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القيادة والجودة عنصران أساسيان لنجاح أي منظمة تطوعية، فهما يعكسان مدى قدرة المنظمة على تحقيق أهدافها بكفاءة وفعالية، ويؤثران بشكل مباشر على رضا المستفيدين والأعضاء، واستدامة العمل التطوعي. في هذا السياق، سنتناول مفهوم القيادة، دورها في ترسيخ ثقافة الجودة، صفات القائد الفعال، طرق إدارة العمل الفني، ومهارات اتخاذ القرار.</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2129" y="2032778"/>
            <a:ext cx="4490357" cy="4490357"/>
          </a:xfrm>
          <a:prstGeom prst="rect">
            <a:avLst/>
          </a:prstGeom>
        </p:spPr>
      </p:pic>
    </p:spTree>
    <p:extLst>
      <p:ext uri="{BB962C8B-B14F-4D97-AF65-F5344CB8AC3E}">
        <p14:creationId xmlns:p14="http://schemas.microsoft.com/office/powerpoint/2010/main" val="3058745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110344" y="828340"/>
            <a:ext cx="10482942" cy="968852"/>
            <a:chOff x="1094015" y="519096"/>
            <a:chExt cx="10482942"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1094015" y="519096"/>
              <a:ext cx="10482942"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دور القيادة في ترسيخ ثقافة الجودة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D52D358F-A078-8268-5CC5-EC19DAC30679}"/>
              </a:ext>
            </a:extLst>
          </p:cNvPr>
          <p:cNvGrpSpPr/>
          <p:nvPr/>
        </p:nvGrpSpPr>
        <p:grpSpPr>
          <a:xfrm>
            <a:off x="7987800" y="2527179"/>
            <a:ext cx="2392877" cy="3336973"/>
            <a:chOff x="2824100" y="0"/>
            <a:chExt cx="1406598" cy="1961909"/>
          </a:xfrm>
        </p:grpSpPr>
        <p:sp>
          <p:nvSpPr>
            <p:cNvPr id="49" name="Freeform: Shape 48">
              <a:extLst>
                <a:ext uri="{FF2B5EF4-FFF2-40B4-BE49-F238E27FC236}">
                  <a16:creationId xmlns:a16="http://schemas.microsoft.com/office/drawing/2014/main" id="{317FC01F-32F0-82E9-99D5-4CAB92C5183E}"/>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6">
              <a:extLst>
                <a:ext uri="{FF2B5EF4-FFF2-40B4-BE49-F238E27FC236}">
                  <a16:creationId xmlns:a16="http://schemas.microsoft.com/office/drawing/2014/main" id="{2D13C98D-1765-362A-8597-05265AE55452}"/>
                </a:ext>
              </a:extLst>
            </p:cNvPr>
            <p:cNvSpPr txBox="1"/>
            <p:nvPr/>
          </p:nvSpPr>
          <p:spPr>
            <a:xfrm>
              <a:off x="3276259" y="0"/>
              <a:ext cx="785495" cy="444123"/>
            </a:xfrm>
            <a:prstGeom prst="rect">
              <a:avLst/>
            </a:prstGeom>
            <a:noFill/>
          </p:spPr>
          <p:txBody>
            <a:bodyPr wrap="square" rtlCol="0">
              <a:spAutoFit/>
            </a:bodyPr>
            <a:lstStyle/>
            <a:p>
              <a:pPr algn="ctr"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2C427C64-6DAA-44A7-B34A-E8016632346F}"/>
                </a:ext>
              </a:extLst>
            </p:cNvPr>
            <p:cNvSpPr txBox="1"/>
            <p:nvPr/>
          </p:nvSpPr>
          <p:spPr>
            <a:xfrm>
              <a:off x="2824100" y="1304925"/>
              <a:ext cx="1406598" cy="656984"/>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مفهوم القيادة في المنظمات التطوعية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5A983A2-F298-B8F0-1110-E0D4FBC9ABC5}"/>
              </a:ext>
            </a:extLst>
          </p:cNvPr>
          <p:cNvGrpSpPr/>
          <p:nvPr/>
        </p:nvGrpSpPr>
        <p:grpSpPr>
          <a:xfrm>
            <a:off x="4802047" y="2527179"/>
            <a:ext cx="2589673" cy="3122167"/>
            <a:chOff x="1351810" y="0"/>
            <a:chExt cx="1522280" cy="1835618"/>
          </a:xfrm>
        </p:grpSpPr>
        <p:sp>
          <p:nvSpPr>
            <p:cNvPr id="46" name="Freeform: Shape 45">
              <a:extLst>
                <a:ext uri="{FF2B5EF4-FFF2-40B4-BE49-F238E27FC236}">
                  <a16:creationId xmlns:a16="http://schemas.microsoft.com/office/drawing/2014/main" id="{531D5ED3-D057-B513-6E94-23EF1A7B7EF4}"/>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TextBox 6">
              <a:extLst>
                <a:ext uri="{FF2B5EF4-FFF2-40B4-BE49-F238E27FC236}">
                  <a16:creationId xmlns:a16="http://schemas.microsoft.com/office/drawing/2014/main" id="{C4C6EC57-3432-6CA1-0B5A-4A3709E8D0B4}"/>
                </a:ext>
              </a:extLst>
            </p:cNvPr>
            <p:cNvSpPr txBox="1"/>
            <p:nvPr/>
          </p:nvSpPr>
          <p:spPr>
            <a:xfrm>
              <a:off x="1930512"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18">
              <a:extLst>
                <a:ext uri="{FF2B5EF4-FFF2-40B4-BE49-F238E27FC236}">
                  <a16:creationId xmlns:a16="http://schemas.microsoft.com/office/drawing/2014/main" id="{F639DFFA-D887-D113-50A4-ABE7762702AD}"/>
                </a:ext>
              </a:extLst>
            </p:cNvPr>
            <p:cNvSpPr txBox="1"/>
            <p:nvPr/>
          </p:nvSpPr>
          <p:spPr>
            <a:xfrm>
              <a:off x="1351810"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أهمية ترسيخ ثقافة الجودة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534AAEA3-5431-6A54-FD07-FAC70F0759FA}"/>
              </a:ext>
            </a:extLst>
          </p:cNvPr>
          <p:cNvGrpSpPr/>
          <p:nvPr/>
        </p:nvGrpSpPr>
        <p:grpSpPr>
          <a:xfrm>
            <a:off x="1804547" y="2527179"/>
            <a:ext cx="2309026" cy="3122167"/>
            <a:chOff x="0" y="0"/>
            <a:chExt cx="1357308" cy="1835618"/>
          </a:xfrm>
        </p:grpSpPr>
        <p:sp>
          <p:nvSpPr>
            <p:cNvPr id="43" name="Freeform: Shape 42">
              <a:extLst>
                <a:ext uri="{FF2B5EF4-FFF2-40B4-BE49-F238E27FC236}">
                  <a16:creationId xmlns:a16="http://schemas.microsoft.com/office/drawing/2014/main" id="{0F188BF8-E25C-FD77-6842-6230553FD911}"/>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TextBox 6">
              <a:extLst>
                <a:ext uri="{FF2B5EF4-FFF2-40B4-BE49-F238E27FC236}">
                  <a16:creationId xmlns:a16="http://schemas.microsoft.com/office/drawing/2014/main" id="{F0F265A0-81D2-62D6-CF5F-39BAB4114201}"/>
                </a:ext>
              </a:extLst>
            </p:cNvPr>
            <p:cNvSpPr txBox="1"/>
            <p:nvPr/>
          </p:nvSpPr>
          <p:spPr>
            <a:xfrm>
              <a:off x="496227"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03</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مربع نص 18">
              <a:extLst>
                <a:ext uri="{FF2B5EF4-FFF2-40B4-BE49-F238E27FC236}">
                  <a16:creationId xmlns:a16="http://schemas.microsoft.com/office/drawing/2014/main" id="{A2260804-C5A9-26D8-C999-128DCCDDD844}"/>
                </a:ext>
              </a:extLst>
            </p:cNvPr>
            <p:cNvSpPr txBox="1"/>
            <p:nvPr/>
          </p:nvSpPr>
          <p:spPr>
            <a:xfrm>
              <a:off x="0" y="1304925"/>
              <a:ext cx="1357308"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كيف يساهم القائد في ترسيخ ثقافة الجودة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9499082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110344" y="828340"/>
            <a:ext cx="10482942" cy="968852"/>
            <a:chOff x="1094015" y="519096"/>
            <a:chExt cx="10482942"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1094015" y="519096"/>
              <a:ext cx="10482942"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صفات القائد التطوعي الفعال</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D52D358F-A078-8268-5CC5-EC19DAC30679}"/>
              </a:ext>
            </a:extLst>
          </p:cNvPr>
          <p:cNvGrpSpPr/>
          <p:nvPr/>
        </p:nvGrpSpPr>
        <p:grpSpPr>
          <a:xfrm>
            <a:off x="7987800" y="2527179"/>
            <a:ext cx="2392877" cy="3336973"/>
            <a:chOff x="2824100" y="0"/>
            <a:chExt cx="1406598" cy="1961909"/>
          </a:xfrm>
        </p:grpSpPr>
        <p:sp>
          <p:nvSpPr>
            <p:cNvPr id="49" name="Freeform: Shape 48">
              <a:extLst>
                <a:ext uri="{FF2B5EF4-FFF2-40B4-BE49-F238E27FC236}">
                  <a16:creationId xmlns:a16="http://schemas.microsoft.com/office/drawing/2014/main" id="{317FC01F-32F0-82E9-99D5-4CAB92C5183E}"/>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6">
              <a:extLst>
                <a:ext uri="{FF2B5EF4-FFF2-40B4-BE49-F238E27FC236}">
                  <a16:creationId xmlns:a16="http://schemas.microsoft.com/office/drawing/2014/main" id="{2D13C98D-1765-362A-8597-05265AE55452}"/>
                </a:ext>
              </a:extLst>
            </p:cNvPr>
            <p:cNvSpPr txBox="1"/>
            <p:nvPr/>
          </p:nvSpPr>
          <p:spPr>
            <a:xfrm>
              <a:off x="3276259" y="0"/>
              <a:ext cx="785495" cy="444123"/>
            </a:xfrm>
            <a:prstGeom prst="rect">
              <a:avLst/>
            </a:prstGeom>
            <a:noFill/>
          </p:spPr>
          <p:txBody>
            <a:bodyPr wrap="square" rtlCol="0">
              <a:spAutoFit/>
            </a:bodyPr>
            <a:lstStyle/>
            <a:p>
              <a:pPr algn="ctr"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2C427C64-6DAA-44A7-B34A-E8016632346F}"/>
                </a:ext>
              </a:extLst>
            </p:cNvPr>
            <p:cNvSpPr txBox="1"/>
            <p:nvPr/>
          </p:nvSpPr>
          <p:spPr>
            <a:xfrm>
              <a:off x="2824100" y="1304925"/>
              <a:ext cx="1406598" cy="656984"/>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مفهوم المدير الفني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5A983A2-F298-B8F0-1110-E0D4FBC9ABC5}"/>
              </a:ext>
            </a:extLst>
          </p:cNvPr>
          <p:cNvGrpSpPr/>
          <p:nvPr/>
        </p:nvGrpSpPr>
        <p:grpSpPr>
          <a:xfrm>
            <a:off x="4802047" y="2527179"/>
            <a:ext cx="2589673" cy="3122167"/>
            <a:chOff x="1351810" y="0"/>
            <a:chExt cx="1522280" cy="1835618"/>
          </a:xfrm>
        </p:grpSpPr>
        <p:sp>
          <p:nvSpPr>
            <p:cNvPr id="46" name="Freeform: Shape 45">
              <a:extLst>
                <a:ext uri="{FF2B5EF4-FFF2-40B4-BE49-F238E27FC236}">
                  <a16:creationId xmlns:a16="http://schemas.microsoft.com/office/drawing/2014/main" id="{531D5ED3-D057-B513-6E94-23EF1A7B7EF4}"/>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TextBox 6">
              <a:extLst>
                <a:ext uri="{FF2B5EF4-FFF2-40B4-BE49-F238E27FC236}">
                  <a16:creationId xmlns:a16="http://schemas.microsoft.com/office/drawing/2014/main" id="{C4C6EC57-3432-6CA1-0B5A-4A3709E8D0B4}"/>
                </a:ext>
              </a:extLst>
            </p:cNvPr>
            <p:cNvSpPr txBox="1"/>
            <p:nvPr/>
          </p:nvSpPr>
          <p:spPr>
            <a:xfrm>
              <a:off x="1930512"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18">
              <a:extLst>
                <a:ext uri="{FF2B5EF4-FFF2-40B4-BE49-F238E27FC236}">
                  <a16:creationId xmlns:a16="http://schemas.microsoft.com/office/drawing/2014/main" id="{F639DFFA-D887-D113-50A4-ABE7762702AD}"/>
                </a:ext>
              </a:extLst>
            </p:cNvPr>
            <p:cNvSpPr txBox="1"/>
            <p:nvPr/>
          </p:nvSpPr>
          <p:spPr>
            <a:xfrm>
              <a:off x="1351810"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المهارات الأساسية للمدير الفني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534AAEA3-5431-6A54-FD07-FAC70F0759FA}"/>
              </a:ext>
            </a:extLst>
          </p:cNvPr>
          <p:cNvGrpSpPr/>
          <p:nvPr/>
        </p:nvGrpSpPr>
        <p:grpSpPr>
          <a:xfrm>
            <a:off x="1804547" y="2527179"/>
            <a:ext cx="2309026" cy="3122167"/>
            <a:chOff x="0" y="0"/>
            <a:chExt cx="1357308" cy="1835618"/>
          </a:xfrm>
        </p:grpSpPr>
        <p:sp>
          <p:nvSpPr>
            <p:cNvPr id="43" name="Freeform: Shape 42">
              <a:extLst>
                <a:ext uri="{FF2B5EF4-FFF2-40B4-BE49-F238E27FC236}">
                  <a16:creationId xmlns:a16="http://schemas.microsoft.com/office/drawing/2014/main" id="{0F188BF8-E25C-FD77-6842-6230553FD911}"/>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TextBox 6">
              <a:extLst>
                <a:ext uri="{FF2B5EF4-FFF2-40B4-BE49-F238E27FC236}">
                  <a16:creationId xmlns:a16="http://schemas.microsoft.com/office/drawing/2014/main" id="{F0F265A0-81D2-62D6-CF5F-39BAB4114201}"/>
                </a:ext>
              </a:extLst>
            </p:cNvPr>
            <p:cNvSpPr txBox="1"/>
            <p:nvPr/>
          </p:nvSpPr>
          <p:spPr>
            <a:xfrm>
              <a:off x="496227"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03</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مربع نص 18">
              <a:extLst>
                <a:ext uri="{FF2B5EF4-FFF2-40B4-BE49-F238E27FC236}">
                  <a16:creationId xmlns:a16="http://schemas.microsoft.com/office/drawing/2014/main" id="{A2260804-C5A9-26D8-C999-128DCCDDD844}"/>
                </a:ext>
              </a:extLst>
            </p:cNvPr>
            <p:cNvSpPr txBox="1"/>
            <p:nvPr/>
          </p:nvSpPr>
          <p:spPr>
            <a:xfrm>
              <a:off x="0" y="1304925"/>
              <a:ext cx="1357308"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خطوات أن تكون مديراً فنياً فعالاً</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5174028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355272" y="822511"/>
            <a:ext cx="9314993" cy="1015076"/>
            <a:chOff x="2571547" y="472872"/>
            <a:chExt cx="7083739" cy="1015076"/>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571547" y="472872"/>
              <a:ext cx="691389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خطوات أن تكون مديراً فنياً فعالاً:</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2" name="TextBox 31">
            <a:extLst>
              <a:ext uri="{FF2B5EF4-FFF2-40B4-BE49-F238E27FC236}">
                <a16:creationId xmlns:a16="http://schemas.microsoft.com/office/drawing/2014/main" id="{B34859CB-8900-4E4A-BD2A-6E3BA7750EDD}"/>
              </a:ext>
            </a:extLst>
          </p:cNvPr>
          <p:cNvSpPr txBox="1"/>
          <p:nvPr/>
        </p:nvSpPr>
        <p:spPr>
          <a:xfrm>
            <a:off x="5617029" y="2151727"/>
            <a:ext cx="6557341" cy="4679358"/>
          </a:xfrm>
          <a:prstGeom prst="rect">
            <a:avLst/>
          </a:prstGeom>
          <a:noFill/>
        </p:spPr>
        <p:txBody>
          <a:bodyPr wrap="square">
            <a:spAutoFit/>
          </a:bodyPr>
          <a:lstStyle/>
          <a:p>
            <a:pPr marL="342900" lvl="0" indent="-342900" algn="r" rtl="1">
              <a:lnSpc>
                <a:spcPct val="107000"/>
              </a:lnSpc>
              <a:buSzPts val="1800"/>
              <a:buFont typeface="+mj-lt"/>
              <a:buAutoNum type="arabicPeriod"/>
            </a:pPr>
            <a:r>
              <a:rPr lang="ar-SY" sz="2800" dirty="0">
                <a:solidFill>
                  <a:srgbClr val="000000"/>
                </a:solidFill>
                <a:effectLst/>
                <a:latin typeface="Calibri" panose="020F0502020204030204" pitchFamily="34" charset="0"/>
                <a:ea typeface="Adobe Ming Std L"/>
                <a:cs typeface="Arial" panose="020B0604020202020204" pitchFamily="34" charset="0"/>
              </a:rPr>
              <a:t>فهم أهداف المشروع: معرفة التفاصيل الفنية والمتطلبات.</a:t>
            </a:r>
            <a:endParaRPr lang="en-US" sz="2800" dirty="0">
              <a:solidFill>
                <a:srgbClr val="000000"/>
              </a:solidFill>
              <a:effectLst/>
              <a:latin typeface="Calibri" panose="020F0502020204030204" pitchFamily="34" charset="0"/>
              <a:ea typeface="Adobe Ming Std L"/>
              <a:cs typeface="Arial" panose="020B0604020202020204" pitchFamily="34" charset="0"/>
            </a:endParaRPr>
          </a:p>
          <a:p>
            <a:pPr marL="342900" lvl="0" indent="-342900" algn="r" rtl="1">
              <a:lnSpc>
                <a:spcPct val="107000"/>
              </a:lnSpc>
              <a:buSzPts val="1800"/>
              <a:buFont typeface="+mj-lt"/>
              <a:buAutoNum type="arabicPeriod"/>
            </a:pPr>
            <a:r>
              <a:rPr lang="ar-SY" sz="2800" dirty="0">
                <a:solidFill>
                  <a:srgbClr val="000000"/>
                </a:solidFill>
                <a:effectLst/>
                <a:latin typeface="Calibri" panose="020F0502020204030204" pitchFamily="34" charset="0"/>
                <a:ea typeface="Adobe Ming Std L"/>
                <a:cs typeface="Arial" panose="020B0604020202020204" pitchFamily="34" charset="0"/>
              </a:rPr>
              <a:t>تحديد معايير الجودة: وضع معايير دقيقة للأداء الفني.</a:t>
            </a:r>
            <a:endParaRPr lang="en-US" sz="2800" dirty="0">
              <a:solidFill>
                <a:srgbClr val="000000"/>
              </a:solidFill>
              <a:effectLst/>
              <a:latin typeface="Calibri" panose="020F0502020204030204" pitchFamily="34" charset="0"/>
              <a:ea typeface="Adobe Ming Std L"/>
              <a:cs typeface="Arial" panose="020B0604020202020204" pitchFamily="34" charset="0"/>
            </a:endParaRPr>
          </a:p>
          <a:p>
            <a:pPr marL="342900" lvl="0" indent="-342900" algn="r" rtl="1">
              <a:lnSpc>
                <a:spcPct val="107000"/>
              </a:lnSpc>
              <a:buSzPts val="1800"/>
              <a:buFont typeface="+mj-lt"/>
              <a:buAutoNum type="arabicPeriod"/>
            </a:pPr>
            <a:r>
              <a:rPr lang="ar-SY" sz="2800" dirty="0">
                <a:solidFill>
                  <a:srgbClr val="000000"/>
                </a:solidFill>
                <a:effectLst/>
                <a:latin typeface="Calibri" panose="020F0502020204030204" pitchFamily="34" charset="0"/>
                <a:ea typeface="Adobe Ming Std L"/>
                <a:cs typeface="Arial" panose="020B0604020202020204" pitchFamily="34" charset="0"/>
              </a:rPr>
              <a:t>اختيار فريق العمل: بناء فريق من الأعضاء ذوي المهارات المناسبة.</a:t>
            </a:r>
            <a:endParaRPr lang="en-US" sz="2800" dirty="0">
              <a:solidFill>
                <a:srgbClr val="000000"/>
              </a:solidFill>
              <a:effectLst/>
              <a:latin typeface="Calibri" panose="020F0502020204030204" pitchFamily="34" charset="0"/>
              <a:ea typeface="Adobe Ming Std L"/>
              <a:cs typeface="Arial" panose="020B0604020202020204" pitchFamily="34" charset="0"/>
            </a:endParaRPr>
          </a:p>
          <a:p>
            <a:pPr marL="342900" lvl="0" indent="-342900" algn="r" rtl="1">
              <a:lnSpc>
                <a:spcPct val="107000"/>
              </a:lnSpc>
              <a:buSzPts val="1800"/>
              <a:buFont typeface="+mj-lt"/>
              <a:buAutoNum type="arabicPeriod"/>
            </a:pPr>
            <a:r>
              <a:rPr lang="ar-SY" sz="2800" dirty="0">
                <a:solidFill>
                  <a:srgbClr val="000000"/>
                </a:solidFill>
                <a:effectLst/>
                <a:latin typeface="Calibri" panose="020F0502020204030204" pitchFamily="34" charset="0"/>
                <a:ea typeface="Adobe Ming Std L"/>
                <a:cs typeface="Arial" panose="020B0604020202020204" pitchFamily="34" charset="0"/>
              </a:rPr>
              <a:t>توفير التدريب: تنظيم ورش عمل، ودورات تدريبية.</a:t>
            </a:r>
            <a:endParaRPr lang="en-US" sz="2800" dirty="0">
              <a:solidFill>
                <a:srgbClr val="000000"/>
              </a:solidFill>
              <a:effectLst/>
              <a:latin typeface="Calibri" panose="020F0502020204030204" pitchFamily="34" charset="0"/>
              <a:ea typeface="Adobe Ming Std L"/>
              <a:cs typeface="Arial" panose="020B0604020202020204" pitchFamily="34" charset="0"/>
            </a:endParaRPr>
          </a:p>
          <a:p>
            <a:pPr marL="342900" lvl="0" indent="-342900" algn="r" rtl="1">
              <a:lnSpc>
                <a:spcPct val="107000"/>
              </a:lnSpc>
              <a:buSzPts val="1800"/>
              <a:buFont typeface="+mj-lt"/>
              <a:buAutoNum type="arabicPeriod"/>
            </a:pPr>
            <a:r>
              <a:rPr lang="ar-SY" sz="2800" dirty="0">
                <a:solidFill>
                  <a:srgbClr val="000000"/>
                </a:solidFill>
                <a:effectLst/>
                <a:latin typeface="Calibri" panose="020F0502020204030204" pitchFamily="34" charset="0"/>
                <a:ea typeface="Adobe Ming Std L"/>
                <a:cs typeface="Arial" panose="020B0604020202020204" pitchFamily="34" charset="0"/>
              </a:rPr>
              <a:t>مراقبة الأداء: تقييم الأداء بشكل دوري، وتقديم ملاحظات بناءة.</a:t>
            </a:r>
            <a:endParaRPr lang="en-US" sz="2800" dirty="0">
              <a:solidFill>
                <a:srgbClr val="000000"/>
              </a:solidFill>
              <a:effectLst/>
              <a:latin typeface="Calibri" panose="020F0502020204030204" pitchFamily="34" charset="0"/>
              <a:ea typeface="Adobe Ming Std L"/>
              <a:cs typeface="Arial" panose="020B0604020202020204" pitchFamily="34" charset="0"/>
            </a:endParaRPr>
          </a:p>
          <a:p>
            <a:pPr marL="342900" lvl="0" indent="-342900" algn="r" rtl="1">
              <a:lnSpc>
                <a:spcPct val="107000"/>
              </a:lnSpc>
              <a:spcAft>
                <a:spcPts val="800"/>
              </a:spcAft>
              <a:buSzPts val="1800"/>
              <a:buFont typeface="+mj-lt"/>
              <a:buAutoNum type="arabicPeriod"/>
            </a:pPr>
            <a:r>
              <a:rPr lang="ar-SY" sz="2800" dirty="0">
                <a:solidFill>
                  <a:srgbClr val="000000"/>
                </a:solidFill>
                <a:effectLst/>
                <a:latin typeface="Calibri" panose="020F0502020204030204" pitchFamily="34" charset="0"/>
                <a:ea typeface="Adobe Ming Std L"/>
                <a:cs typeface="Arial" panose="020B0604020202020204" pitchFamily="34" charset="0"/>
              </a:rPr>
              <a:t>تحفيز الإبداع: تشجيع الأعضاء على تقديم أفكار جديدة ومبادرات فنية.</a:t>
            </a:r>
            <a:endParaRPr lang="en-US" sz="2800" dirty="0">
              <a:solidFill>
                <a:srgbClr val="000000"/>
              </a:solidFill>
              <a:effectLst/>
              <a:latin typeface="Calibri" panose="020F0502020204030204" pitchFamily="34" charset="0"/>
              <a:ea typeface="Adobe Ming Std L"/>
              <a:cs typeface="Arial" panose="020B0604020202020204" pitchFamily="34" charset="0"/>
            </a:endParaRPr>
          </a:p>
        </p:txBody>
      </p:sp>
      <p:pic>
        <p:nvPicPr>
          <p:cNvPr id="9" name="Picture 8">
            <a:extLst>
              <a:ext uri="{FF2B5EF4-FFF2-40B4-BE49-F238E27FC236}">
                <a16:creationId xmlns:a16="http://schemas.microsoft.com/office/drawing/2014/main" id="{41A2CFB7-CF0A-498E-8380-E3F00ECF8A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03380" y="1824032"/>
            <a:ext cx="5013649" cy="5013649"/>
          </a:xfrm>
          <a:prstGeom prst="rect">
            <a:avLst/>
          </a:prstGeom>
        </p:spPr>
      </p:pic>
    </p:spTree>
    <p:extLst>
      <p:ext uri="{BB962C8B-B14F-4D97-AF65-F5344CB8AC3E}">
        <p14:creationId xmlns:p14="http://schemas.microsoft.com/office/powerpoint/2010/main" val="17147893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159329" y="675008"/>
            <a:ext cx="9365601" cy="968852"/>
            <a:chOff x="2304508" y="519096"/>
            <a:chExt cx="7350778"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304508" y="519096"/>
              <a:ext cx="7107998"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اتخاذ القرار في البيئات التطوعية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6" name="Group 15">
            <a:extLst>
              <a:ext uri="{FF2B5EF4-FFF2-40B4-BE49-F238E27FC236}">
                <a16:creationId xmlns:a16="http://schemas.microsoft.com/office/drawing/2014/main" id="{8DE947FB-08D0-4EE8-81FF-941448EACE99}"/>
              </a:ext>
            </a:extLst>
          </p:cNvPr>
          <p:cNvGrpSpPr/>
          <p:nvPr/>
        </p:nvGrpSpPr>
        <p:grpSpPr>
          <a:xfrm>
            <a:off x="2227195" y="2052681"/>
            <a:ext cx="7639784" cy="4348118"/>
            <a:chOff x="2508078" y="0"/>
            <a:chExt cx="4689232" cy="2748511"/>
          </a:xfrm>
        </p:grpSpPr>
        <p:grpSp>
          <p:nvGrpSpPr>
            <p:cNvPr id="18" name="Group 17">
              <a:extLst>
                <a:ext uri="{FF2B5EF4-FFF2-40B4-BE49-F238E27FC236}">
                  <a16:creationId xmlns:a16="http://schemas.microsoft.com/office/drawing/2014/main" id="{58B7E6A6-6989-485E-8840-5D3EFBB6FE8C}"/>
                </a:ext>
              </a:extLst>
            </p:cNvPr>
            <p:cNvGrpSpPr/>
            <p:nvPr/>
          </p:nvGrpSpPr>
          <p:grpSpPr>
            <a:xfrm>
              <a:off x="2508078" y="0"/>
              <a:ext cx="1111553" cy="2748511"/>
              <a:chOff x="2508078" y="0"/>
              <a:chExt cx="1111553" cy="2748511"/>
            </a:xfrm>
          </p:grpSpPr>
          <p:sp>
            <p:nvSpPr>
              <p:cNvPr id="36" name="Rectangle: Rounded Corners 35">
                <a:extLst>
                  <a:ext uri="{FF2B5EF4-FFF2-40B4-BE49-F238E27FC236}">
                    <a16:creationId xmlns:a16="http://schemas.microsoft.com/office/drawing/2014/main" id="{ED712A53-AC52-4B89-9FAA-FC6A2CA48C4C}"/>
                  </a:ext>
                </a:extLst>
              </p:cNvPr>
              <p:cNvSpPr/>
              <p:nvPr/>
            </p:nvSpPr>
            <p:spPr>
              <a:xfrm>
                <a:off x="2508078"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sz="3200"/>
              </a:p>
            </p:txBody>
          </p:sp>
          <p:sp>
            <p:nvSpPr>
              <p:cNvPr id="37" name="Oval 36">
                <a:extLst>
                  <a:ext uri="{FF2B5EF4-FFF2-40B4-BE49-F238E27FC236}">
                    <a16:creationId xmlns:a16="http://schemas.microsoft.com/office/drawing/2014/main" id="{F192A0B0-3D78-4266-A5BA-C8BC958D5B68}"/>
                  </a:ext>
                </a:extLst>
              </p:cNvPr>
              <p:cNvSpPr/>
              <p:nvPr/>
            </p:nvSpPr>
            <p:spPr>
              <a:xfrm>
                <a:off x="2601398"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b="1">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TextBox 203">
                <a:extLst>
                  <a:ext uri="{FF2B5EF4-FFF2-40B4-BE49-F238E27FC236}">
                    <a16:creationId xmlns:a16="http://schemas.microsoft.com/office/drawing/2014/main" id="{2CCE0F15-84DD-44E0-A0B4-1C8CD702D87D}"/>
                  </a:ext>
                </a:extLst>
              </p:cNvPr>
              <p:cNvSpPr txBox="1"/>
              <p:nvPr/>
            </p:nvSpPr>
            <p:spPr>
              <a:xfrm>
                <a:off x="2556937" y="884447"/>
                <a:ext cx="1032510" cy="1864064"/>
              </a:xfrm>
              <a:prstGeom prst="rect">
                <a:avLst/>
              </a:prstGeom>
              <a:noFill/>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a:rPr>
                  <a:t>أدوات وتقنيات لاتخاذ القرار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9" name="Group 18">
              <a:extLst>
                <a:ext uri="{FF2B5EF4-FFF2-40B4-BE49-F238E27FC236}">
                  <a16:creationId xmlns:a16="http://schemas.microsoft.com/office/drawing/2014/main" id="{B9FECA37-827F-4EB4-B16D-D8881217B0B3}"/>
                </a:ext>
              </a:extLst>
            </p:cNvPr>
            <p:cNvGrpSpPr/>
            <p:nvPr/>
          </p:nvGrpSpPr>
          <p:grpSpPr>
            <a:xfrm flipV="1">
              <a:off x="3721419" y="0"/>
              <a:ext cx="1138648" cy="2687663"/>
              <a:chOff x="3721419" y="0"/>
              <a:chExt cx="1138648" cy="2687663"/>
            </a:xfrm>
          </p:grpSpPr>
          <p:sp>
            <p:nvSpPr>
              <p:cNvPr id="33" name="Rectangle: Rounded Corners 32">
                <a:extLst>
                  <a:ext uri="{FF2B5EF4-FFF2-40B4-BE49-F238E27FC236}">
                    <a16:creationId xmlns:a16="http://schemas.microsoft.com/office/drawing/2014/main" id="{693FEEFB-BD15-48B3-9AF7-31BA94A2CF7F}"/>
                  </a:ext>
                </a:extLst>
              </p:cNvPr>
              <p:cNvSpPr/>
              <p:nvPr/>
            </p:nvSpPr>
            <p:spPr>
              <a:xfrm>
                <a:off x="3721419"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sz="3200"/>
              </a:p>
            </p:txBody>
          </p:sp>
          <p:sp>
            <p:nvSpPr>
              <p:cNvPr id="34" name="Oval 33">
                <a:extLst>
                  <a:ext uri="{FF2B5EF4-FFF2-40B4-BE49-F238E27FC236}">
                    <a16:creationId xmlns:a16="http://schemas.microsoft.com/office/drawing/2014/main" id="{9503320A-E46C-47BA-86B5-D3912101F0BF}"/>
                  </a:ext>
                </a:extLst>
              </p:cNvPr>
              <p:cNvSpPr/>
              <p:nvPr/>
            </p:nvSpPr>
            <p:spPr>
              <a:xfrm rot="10647069">
                <a:off x="3814739"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b="1">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TextBox 200">
                <a:extLst>
                  <a:ext uri="{FF2B5EF4-FFF2-40B4-BE49-F238E27FC236}">
                    <a16:creationId xmlns:a16="http://schemas.microsoft.com/office/drawing/2014/main" id="{712CF66C-EC26-49CC-ACF6-F8AF09FD46C2}"/>
                  </a:ext>
                </a:extLst>
              </p:cNvPr>
              <p:cNvSpPr txBox="1"/>
              <p:nvPr/>
            </p:nvSpPr>
            <p:spPr>
              <a:xfrm flipV="1">
                <a:off x="3735482" y="927927"/>
                <a:ext cx="1124585" cy="1577243"/>
              </a:xfrm>
              <a:prstGeom prst="rect">
                <a:avLst/>
              </a:prstGeom>
              <a:noFill/>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a:rPr>
                  <a:t>عوامل تؤثر على عملية اتخاذ القرار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0" name="Group 19">
              <a:extLst>
                <a:ext uri="{FF2B5EF4-FFF2-40B4-BE49-F238E27FC236}">
                  <a16:creationId xmlns:a16="http://schemas.microsoft.com/office/drawing/2014/main" id="{1A332683-A153-437A-A7CB-D7E1E0A61B09}"/>
                </a:ext>
              </a:extLst>
            </p:cNvPr>
            <p:cNvGrpSpPr/>
            <p:nvPr/>
          </p:nvGrpSpPr>
          <p:grpSpPr>
            <a:xfrm>
              <a:off x="4873138" y="0"/>
              <a:ext cx="2324172" cy="2748492"/>
              <a:chOff x="4873138" y="0"/>
              <a:chExt cx="2324172" cy="2748492"/>
            </a:xfrm>
          </p:grpSpPr>
          <p:sp>
            <p:nvSpPr>
              <p:cNvPr id="21" name="Rectangle: Rounded Corners 20">
                <a:extLst>
                  <a:ext uri="{FF2B5EF4-FFF2-40B4-BE49-F238E27FC236}">
                    <a16:creationId xmlns:a16="http://schemas.microsoft.com/office/drawing/2014/main" id="{A6F6A31C-464E-44B7-9383-9C16E0DC3D21}"/>
                  </a:ext>
                </a:extLst>
              </p:cNvPr>
              <p:cNvSpPr/>
              <p:nvPr/>
            </p:nvSpPr>
            <p:spPr>
              <a:xfrm>
                <a:off x="4918187"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sz="3200"/>
              </a:p>
            </p:txBody>
          </p:sp>
          <p:sp>
            <p:nvSpPr>
              <p:cNvPr id="28" name="Oval 27">
                <a:extLst>
                  <a:ext uri="{FF2B5EF4-FFF2-40B4-BE49-F238E27FC236}">
                    <a16:creationId xmlns:a16="http://schemas.microsoft.com/office/drawing/2014/main" id="{BFDAAFEF-4CC2-4DE9-ABC7-BD9B92F1942C}"/>
                  </a:ext>
                </a:extLst>
              </p:cNvPr>
              <p:cNvSpPr/>
              <p:nvPr/>
            </p:nvSpPr>
            <p:spPr>
              <a:xfrm>
                <a:off x="5011507" y="70396"/>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b="1">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TextBox 197">
                <a:extLst>
                  <a:ext uri="{FF2B5EF4-FFF2-40B4-BE49-F238E27FC236}">
                    <a16:creationId xmlns:a16="http://schemas.microsoft.com/office/drawing/2014/main" id="{422876F8-9069-440C-A12A-4ED724B379A9}"/>
                  </a:ext>
                </a:extLst>
              </p:cNvPr>
              <p:cNvSpPr txBox="1"/>
              <p:nvPr/>
            </p:nvSpPr>
            <p:spPr>
              <a:xfrm>
                <a:off x="4873138" y="964684"/>
                <a:ext cx="1193165" cy="1615299"/>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a:rPr>
                  <a:t>خطوات </a:t>
                </a:r>
              </a:p>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a:rPr>
                  <a:t>اتخاذ </a:t>
                </a:r>
              </a:p>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a:rPr>
                  <a:t>القرار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Rectangle: Rounded Corners 29">
                <a:extLst>
                  <a:ext uri="{FF2B5EF4-FFF2-40B4-BE49-F238E27FC236}">
                    <a16:creationId xmlns:a16="http://schemas.microsoft.com/office/drawing/2014/main" id="{822E7CB0-6306-4E78-AB7C-EAEC7C0E92E5}"/>
                  </a:ext>
                </a:extLst>
              </p:cNvPr>
              <p:cNvSpPr/>
              <p:nvPr/>
            </p:nvSpPr>
            <p:spPr>
              <a:xfrm>
                <a:off x="6075389" y="60828"/>
                <a:ext cx="1111552" cy="2687664"/>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31" name="Oval 30">
                <a:extLst>
                  <a:ext uri="{FF2B5EF4-FFF2-40B4-BE49-F238E27FC236}">
                    <a16:creationId xmlns:a16="http://schemas.microsoft.com/office/drawing/2014/main" id="{A5144A0E-FA77-4663-ACB6-16C977B00323}"/>
                  </a:ext>
                </a:extLst>
              </p:cNvPr>
              <p:cNvSpPr/>
              <p:nvPr/>
            </p:nvSpPr>
            <p:spPr>
              <a:xfrm>
                <a:off x="6211526" y="1759076"/>
                <a:ext cx="910529"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US" sz="3200" b="1">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TextBox 197">
                <a:extLst>
                  <a:ext uri="{FF2B5EF4-FFF2-40B4-BE49-F238E27FC236}">
                    <a16:creationId xmlns:a16="http://schemas.microsoft.com/office/drawing/2014/main" id="{3F157690-5A5E-4478-8735-3CC3A867CCC1}"/>
                  </a:ext>
                </a:extLst>
              </p:cNvPr>
              <p:cNvSpPr txBox="1"/>
              <p:nvPr/>
            </p:nvSpPr>
            <p:spPr>
              <a:xfrm>
                <a:off x="6075390" y="182106"/>
                <a:ext cx="1121920" cy="1558070"/>
              </a:xfrm>
              <a:prstGeom prst="rect">
                <a:avLst/>
              </a:prstGeom>
            </p:spPr>
            <p:txBody>
              <a:bodyPr wrap="square" rtlCol="0">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a:rPr>
                  <a:t>أهمية</a:t>
                </a:r>
              </a:p>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a:rPr>
                  <a:t> اتخاذ </a:t>
                </a:r>
              </a:p>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a:rPr>
                  <a:t>القرار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612037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890301" y="3122377"/>
            <a:ext cx="6410351" cy="61324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A" dirty="0"/>
              <a:t>وضع خطة عمل وتقييم اتخاذ القرار</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806391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12167" y="1475227"/>
            <a:ext cx="7297646" cy="5143716"/>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الهدف:  </a:t>
            </a:r>
            <a:endParaRPr lang="en-US" dirty="0"/>
          </a:p>
          <a:p>
            <a:pPr rtl="1"/>
            <a:r>
              <a:rPr lang="ar-SY" dirty="0"/>
              <a:t>تطوير مهارات التخطيط، اتخاذ القرار، وتقييم الأداء في بيئة العمل التطوعي.</a:t>
            </a:r>
            <a:endParaRPr lang="en-US" dirty="0"/>
          </a:p>
          <a:p>
            <a:pPr rtl="1"/>
            <a:r>
              <a:rPr lang="ar-SY" dirty="0"/>
              <a:t>المدة الزمنية:  </a:t>
            </a:r>
            <a:endParaRPr lang="en-US" dirty="0"/>
          </a:p>
          <a:p>
            <a:pPr rtl="1"/>
            <a:r>
              <a:rPr lang="ar-SY" dirty="0"/>
              <a:t>30-45 دقيقة   الخطوات:</a:t>
            </a:r>
            <a:endParaRPr lang="en-US" dirty="0"/>
          </a:p>
          <a:p>
            <a:pPr rtl="1"/>
            <a:r>
              <a:rPr lang="ar-SY" dirty="0"/>
              <a:t>1. اختيار مشروع تطوعي حالي أو افتراضي  </a:t>
            </a:r>
            <a:endParaRPr lang="en-US" dirty="0"/>
          </a:p>
          <a:p>
            <a:pPr rtl="1"/>
            <a:r>
              <a:rPr lang="ar-SY" dirty="0"/>
              <a:t>اختر مشروعًا تطوعيًا تعمل عليه، أو افترض مشروعًا جديدًا، مثل تنظيم حملة نظافة في المجتمع، أو إقامة ورشة تدريبية للأطفال، أو أي نشاط آخر.</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6610763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653143" y="1658198"/>
            <a:ext cx="11100094" cy="5143716"/>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2. تحديد الأهداف والمعايير (10 دقائق):  </a:t>
            </a:r>
            <a:endParaRPr lang="en-US" dirty="0"/>
          </a:p>
          <a:p>
            <a:pPr rtl="1"/>
            <a:r>
              <a:rPr lang="ar-SY" dirty="0"/>
              <a:t>اكتب بشكل واضح الأهداف التي تريد تحقيقها من المشروع. ثم حدد معايير الجودة التي ستستخدمها لقياس نجاح المشروع (مثل عدد المستفيدين، رضا المستفيدين، جودة التنفيذ، الالتزام بالمواعيد).</a:t>
            </a:r>
            <a:endParaRPr lang="en-US" dirty="0"/>
          </a:p>
          <a:p>
            <a:pPr rtl="1"/>
            <a:r>
              <a:rPr lang="ar-SY" dirty="0"/>
              <a:t>3. وضع خطة عمل:    قم بوضع خطة تفصيلية تتضمن:</a:t>
            </a:r>
            <a:endParaRPr lang="en-US" dirty="0"/>
          </a:p>
          <a:p>
            <a:pPr rtl="1"/>
            <a:r>
              <a:rPr lang="ar-SY" dirty="0"/>
              <a:t>   - الخطوات الأساسية لتنفيذ المشروع (مثلاً: جمع التبرعات، الإعلان، تجهيز المواد، التنفيذ، التقييم).</a:t>
            </a:r>
            <a:endParaRPr lang="en-US" dirty="0"/>
          </a:p>
          <a:p>
            <a:pPr rtl="1"/>
            <a:r>
              <a:rPr lang="ar-SY" dirty="0"/>
              <a:t>   - توزيع المهام على الأعضاء أو فريق العمل.</a:t>
            </a:r>
            <a:endParaRPr lang="en-US" dirty="0"/>
          </a:p>
          <a:p>
            <a:pPr rtl="1"/>
            <a:r>
              <a:rPr lang="ar-SY" dirty="0"/>
              <a:t>   - تحديد المواعيد النهائية لكل خطوة.</a:t>
            </a:r>
            <a:endParaRPr lang="en-US" dirty="0"/>
          </a:p>
        </p:txBody>
      </p:sp>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052179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264634" y="2171894"/>
            <a:ext cx="9348938" cy="4577407"/>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 اتخاذ قرار:  </a:t>
            </a:r>
            <a:endParaRPr lang="en-US" dirty="0"/>
          </a:p>
          <a:p>
            <a:pPr rtl="1"/>
            <a:r>
              <a:rPr lang="ar-SY" dirty="0"/>
              <a:t>افترض أن تواجه مشكلة مثل نقص التمويل أو تأخير في التسليم، وقرر كيف ستتصرف. استخدم خطوات اتخاذ القرار التي تعلمتها، مثل جمع المعلومات، تقييم البدائل، واختيار الحل الأنسب.</a:t>
            </a:r>
            <a:endParaRPr lang="en-US" dirty="0"/>
          </a:p>
          <a:p>
            <a:pPr rtl="1"/>
            <a:r>
              <a:rPr lang="ar-SY" dirty="0"/>
              <a:t>5. تقييم الأداء:  </a:t>
            </a:r>
            <a:endParaRPr lang="en-US" dirty="0"/>
          </a:p>
          <a:p>
            <a:pPr rtl="1"/>
            <a:r>
              <a:rPr lang="ar-SY" dirty="0"/>
              <a:t>بعد الانتهاء من تنفيذ المشروع أو خلاله، قم بتقييم الأداء بناءً على المعايير التي وضعتها في الخطوة 2. اكتب ملاحظاتك حول ما تم بشكل جيد، وما يمكن تحسينه.</a:t>
            </a:r>
            <a:endParaRPr lang="en-US" dirty="0"/>
          </a:p>
        </p:txBody>
      </p:sp>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3479025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4098" name="Picture 2" descr="Book ideas logo Royalty Free Vector Image - VectorStock">
            <a:extLst>
              <a:ext uri="{FF2B5EF4-FFF2-40B4-BE49-F238E27FC236}">
                <a16:creationId xmlns:a16="http://schemas.microsoft.com/office/drawing/2014/main" id="{1118E50F-9080-FFD7-752F-6CD4CA1C2AA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975E332A-03C2-AC24-7DBD-F1400A08F1DA}"/>
              </a:ext>
            </a:extLst>
          </p:cNvPr>
          <p:cNvSpPr txBox="1"/>
          <p:nvPr/>
        </p:nvSpPr>
        <p:spPr>
          <a:xfrm>
            <a:off x="1002402" y="356259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خريطة التعارف </a:t>
            </a:r>
            <a:endParaRPr lang="en-US" dirty="0"/>
          </a:p>
        </p:txBody>
      </p:sp>
    </p:spTree>
    <p:extLst>
      <p:ext uri="{BB962C8B-B14F-4D97-AF65-F5344CB8AC3E}">
        <p14:creationId xmlns:p14="http://schemas.microsoft.com/office/powerpoint/2010/main" val="28242429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93111" y="1714284"/>
            <a:ext cx="7202681" cy="5143716"/>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 مناقشة وتقديم التقرير:  </a:t>
            </a:r>
            <a:endParaRPr lang="en-US" dirty="0"/>
          </a:p>
          <a:p>
            <a:pPr rtl="1"/>
            <a:r>
              <a:rPr lang="ar-SY" dirty="0"/>
              <a:t>قم بمشاركة نتائج خطة العمل، قرارك، وكيفية تقييم الأداء مع فريقك أو مع زملائك. ناقشوا معًا كيف يمكن تحسين الأداء في المستقبل.</a:t>
            </a:r>
            <a:endParaRPr lang="en-US" dirty="0"/>
          </a:p>
          <a:p>
            <a:pPr rtl="1"/>
            <a:r>
              <a:rPr lang="ar-SY" dirty="0"/>
              <a:t>مخرجات التمرين:</a:t>
            </a:r>
            <a:endParaRPr lang="en-US" dirty="0"/>
          </a:p>
          <a:p>
            <a:pPr rtl="1"/>
            <a:r>
              <a:rPr lang="ar-SY" dirty="0"/>
              <a:t>- خطة عمل منظمة وواضحة.</a:t>
            </a:r>
            <a:endParaRPr lang="en-US" dirty="0"/>
          </a:p>
          <a:p>
            <a:pPr rtl="1"/>
            <a:r>
              <a:rPr lang="ar-SY" dirty="0"/>
              <a:t>- قرار مستند إلى تحليل منطقي للموقف.</a:t>
            </a:r>
            <a:endParaRPr lang="en-US" dirty="0"/>
          </a:p>
          <a:p>
            <a:pPr rtl="1"/>
            <a:r>
              <a:rPr lang="ar-SY" dirty="0"/>
              <a:t>- تقييم موضوعي للأداء.</a:t>
            </a:r>
            <a:endParaRPr lang="en-US" dirty="0"/>
          </a:p>
          <a:p>
            <a:pPr rtl="1"/>
            <a:r>
              <a:rPr lang="ar-SY" dirty="0"/>
              <a:t>- دروس مستفادة لتحسين العمل المستقبلي.</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675434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265876" y="1824165"/>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499879"/>
            <a:ext cx="7132440" cy="808619"/>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تحسين الأداء وتحقيق التميز المؤسسي</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147379"/>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أدوات تحسين الأداء في المنظمات التطوعية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3908077"/>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قياس الأداء وضمان الجودة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5" name="Group 4">
            <a:extLst>
              <a:ext uri="{FF2B5EF4-FFF2-40B4-BE49-F238E27FC236}">
                <a16:creationId xmlns:a16="http://schemas.microsoft.com/office/drawing/2014/main" id="{246686B4-DC97-93C4-80BB-CC50E3B3E303}"/>
              </a:ext>
            </a:extLst>
          </p:cNvPr>
          <p:cNvGrpSpPr/>
          <p:nvPr/>
        </p:nvGrpSpPr>
        <p:grpSpPr>
          <a:xfrm>
            <a:off x="2936472" y="4641449"/>
            <a:ext cx="8368711" cy="609600"/>
            <a:chOff x="2931723" y="3429000"/>
            <a:chExt cx="8368711" cy="609600"/>
          </a:xfrm>
        </p:grpSpPr>
        <p:grpSp>
          <p:nvGrpSpPr>
            <p:cNvPr id="6" name="Group 5">
              <a:extLst>
                <a:ext uri="{FF2B5EF4-FFF2-40B4-BE49-F238E27FC236}">
                  <a16:creationId xmlns:a16="http://schemas.microsoft.com/office/drawing/2014/main" id="{776BF015-FB96-A710-7828-66557FCF796B}"/>
                </a:ext>
              </a:extLst>
            </p:cNvPr>
            <p:cNvGrpSpPr/>
            <p:nvPr/>
          </p:nvGrpSpPr>
          <p:grpSpPr>
            <a:xfrm>
              <a:off x="10339189" y="3429000"/>
              <a:ext cx="961245" cy="609600"/>
              <a:chOff x="9411453" y="3343594"/>
              <a:chExt cx="961245" cy="609600"/>
            </a:xfrm>
          </p:grpSpPr>
          <p:pic>
            <p:nvPicPr>
              <p:cNvPr id="10" name="Picture 4" descr="Goal ">
                <a:extLst>
                  <a:ext uri="{FF2B5EF4-FFF2-40B4-BE49-F238E27FC236}">
                    <a16:creationId xmlns:a16="http://schemas.microsoft.com/office/drawing/2014/main" id="{21A3E45B-CE63-9F2D-2F39-B5624BF60E7E}"/>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603BFE40-4FDB-2EA8-AF49-049446D572E0}"/>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7" name="TextBox 6">
              <a:extLst>
                <a:ext uri="{FF2B5EF4-FFF2-40B4-BE49-F238E27FC236}">
                  <a16:creationId xmlns:a16="http://schemas.microsoft.com/office/drawing/2014/main" id="{0D509D35-4043-68A0-91B2-198EFF02CF38}"/>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التطوير المستمر والاستدامة المؤسسية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8" name="Group 27">
            <a:extLst>
              <a:ext uri="{FF2B5EF4-FFF2-40B4-BE49-F238E27FC236}">
                <a16:creationId xmlns:a16="http://schemas.microsoft.com/office/drawing/2014/main" id="{C56CA152-63BF-4F66-A678-6A0B0A67255C}"/>
              </a:ext>
            </a:extLst>
          </p:cNvPr>
          <p:cNvGrpSpPr/>
          <p:nvPr/>
        </p:nvGrpSpPr>
        <p:grpSpPr>
          <a:xfrm>
            <a:off x="2931723" y="5286600"/>
            <a:ext cx="8368711" cy="609600"/>
            <a:chOff x="2931723" y="3429000"/>
            <a:chExt cx="8368711" cy="609600"/>
          </a:xfrm>
        </p:grpSpPr>
        <p:grpSp>
          <p:nvGrpSpPr>
            <p:cNvPr id="29" name="Group 28">
              <a:extLst>
                <a:ext uri="{FF2B5EF4-FFF2-40B4-BE49-F238E27FC236}">
                  <a16:creationId xmlns:a16="http://schemas.microsoft.com/office/drawing/2014/main" id="{C50B0967-8F61-4E89-98FF-FCB99303CAB9}"/>
                </a:ext>
              </a:extLst>
            </p:cNvPr>
            <p:cNvGrpSpPr/>
            <p:nvPr/>
          </p:nvGrpSpPr>
          <p:grpSpPr>
            <a:xfrm>
              <a:off x="10339189" y="3429000"/>
              <a:ext cx="961245" cy="609600"/>
              <a:chOff x="9411453" y="3343594"/>
              <a:chExt cx="961245" cy="609600"/>
            </a:xfrm>
          </p:grpSpPr>
          <p:pic>
            <p:nvPicPr>
              <p:cNvPr id="31" name="Picture 4" descr="Goal ">
                <a:extLst>
                  <a:ext uri="{FF2B5EF4-FFF2-40B4-BE49-F238E27FC236}">
                    <a16:creationId xmlns:a16="http://schemas.microsoft.com/office/drawing/2014/main" id="{91B67E01-12E5-4039-937E-E4D9D339B583}"/>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a:extLst>
                  <a:ext uri="{FF2B5EF4-FFF2-40B4-BE49-F238E27FC236}">
                    <a16:creationId xmlns:a16="http://schemas.microsoft.com/office/drawing/2014/main" id="{89D25C8E-20BD-467F-8733-A1CC94D4DA84}"/>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30" name="TextBox 29">
              <a:extLst>
                <a:ext uri="{FF2B5EF4-FFF2-40B4-BE49-F238E27FC236}">
                  <a16:creationId xmlns:a16="http://schemas.microsoft.com/office/drawing/2014/main" id="{27038DDB-6012-4029-AE79-6E0A7B6B7E11}"/>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نماذج وتجارب ناجحة في التنسيق والعمل التطوعي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33" name="Group 32">
            <a:extLst>
              <a:ext uri="{FF2B5EF4-FFF2-40B4-BE49-F238E27FC236}">
                <a16:creationId xmlns:a16="http://schemas.microsoft.com/office/drawing/2014/main" id="{71A757A1-6224-4168-AC82-4B4B5C8AD4A3}"/>
              </a:ext>
            </a:extLst>
          </p:cNvPr>
          <p:cNvGrpSpPr/>
          <p:nvPr/>
        </p:nvGrpSpPr>
        <p:grpSpPr>
          <a:xfrm>
            <a:off x="2931723" y="5993252"/>
            <a:ext cx="8368711" cy="609600"/>
            <a:chOff x="2931723" y="3429000"/>
            <a:chExt cx="8368711" cy="609600"/>
          </a:xfrm>
        </p:grpSpPr>
        <p:grpSp>
          <p:nvGrpSpPr>
            <p:cNvPr id="34" name="Group 33">
              <a:extLst>
                <a:ext uri="{FF2B5EF4-FFF2-40B4-BE49-F238E27FC236}">
                  <a16:creationId xmlns:a16="http://schemas.microsoft.com/office/drawing/2014/main" id="{8045686E-8843-4A90-A400-03C962A8A683}"/>
                </a:ext>
              </a:extLst>
            </p:cNvPr>
            <p:cNvGrpSpPr/>
            <p:nvPr/>
          </p:nvGrpSpPr>
          <p:grpSpPr>
            <a:xfrm>
              <a:off x="10339189" y="3429000"/>
              <a:ext cx="961245" cy="609600"/>
              <a:chOff x="9411453" y="3343594"/>
              <a:chExt cx="961245" cy="609600"/>
            </a:xfrm>
          </p:grpSpPr>
          <p:pic>
            <p:nvPicPr>
              <p:cNvPr id="36" name="Picture 4" descr="Goal ">
                <a:extLst>
                  <a:ext uri="{FF2B5EF4-FFF2-40B4-BE49-F238E27FC236}">
                    <a16:creationId xmlns:a16="http://schemas.microsoft.com/office/drawing/2014/main" id="{6F13FEB1-816B-4271-BB1F-77E045D75C3C}"/>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a:extLst>
                  <a:ext uri="{FF2B5EF4-FFF2-40B4-BE49-F238E27FC236}">
                    <a16:creationId xmlns:a16="http://schemas.microsoft.com/office/drawing/2014/main" id="{49D159B3-0F4C-4F49-BD5A-BA52C328EB9A}"/>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35" name="TextBox 34">
              <a:extLst>
                <a:ext uri="{FF2B5EF4-FFF2-40B4-BE49-F238E27FC236}">
                  <a16:creationId xmlns:a16="http://schemas.microsoft.com/office/drawing/2014/main" id="{64BA946F-F879-4E41-9BBB-37F4C36D3C5D}"/>
                </a:ext>
              </a:extLst>
            </p:cNvPr>
            <p:cNvSpPr txBox="1"/>
            <p:nvPr/>
          </p:nvSpPr>
          <p:spPr>
            <a:xfrm>
              <a:off x="2931723" y="3439872"/>
              <a:ext cx="7132440" cy="548099"/>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مشروع تطبيقي ختامي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0489934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898071" y="675008"/>
            <a:ext cx="10107385" cy="968852"/>
            <a:chOff x="2099455" y="519096"/>
            <a:chExt cx="7932982"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099455" y="519096"/>
              <a:ext cx="7932982"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أدوات تحسين الأداء في المنظمات التطوعية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8E4CD33C-B61E-8530-B68C-BBC8C200D945}"/>
              </a:ext>
            </a:extLst>
          </p:cNvPr>
          <p:cNvSpPr txBox="1"/>
          <p:nvPr/>
        </p:nvSpPr>
        <p:spPr>
          <a:xfrm>
            <a:off x="5883004" y="2287291"/>
            <a:ext cx="5605201" cy="3520772"/>
          </a:xfrm>
          <a:prstGeom prst="rect">
            <a:avLst/>
          </a:prstGeom>
          <a:noFill/>
        </p:spPr>
        <p:txBody>
          <a:bodyPr wrap="square">
            <a:spAutoFit/>
          </a:bodyPr>
          <a:lstStyle>
            <a:defPPr>
              <a:defRPr lang="en-US"/>
            </a:defPPr>
            <a:lvl1pPr algn="just" rtl="1">
              <a:lnSpc>
                <a:spcPct val="115000"/>
              </a:lnSpc>
              <a:defRPr sz="2800">
                <a:effectLst/>
                <a:latin typeface="Sakkal Majalla" panose="02000000000000000000" pitchFamily="2" charset="-78"/>
                <a:ea typeface="Calibri" panose="020F0502020204030204" pitchFamily="34" charset="0"/>
                <a:cs typeface="Sakkal Majalla" panose="02000000000000000000" pitchFamily="2" charset="-78"/>
              </a:defRPr>
            </a:lvl1pPr>
          </a:lstStyle>
          <a:p>
            <a:pPr algn="just" rtl="1">
              <a:lnSpc>
                <a:spcPct val="115000"/>
              </a:lnSpc>
            </a:pPr>
            <a:r>
              <a:rPr lang="ar-SY"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يهدف التميز المؤسسي في المنظمات التطوعية إلى تحسين أداءها بشكل مستمر، وتقديم خدمات ذات جودة عالية تلبي احتياجات المجتمع وتحقق أهدافها بشكل فعال وفعال. يتطلب ذلك أدوات وتقنيات حديثة لمتابعة الأداء، وضمان الجودة، والتطوير المستمر، مع الاعتماد على تجارب ناجحة ونماذج تبرز أفضل الممارسات.</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03795" y="1920218"/>
            <a:ext cx="4521200" cy="4521200"/>
          </a:xfrm>
          <a:prstGeom prst="rect">
            <a:avLst/>
          </a:prstGeom>
        </p:spPr>
      </p:pic>
    </p:spTree>
    <p:extLst>
      <p:ext uri="{BB962C8B-B14F-4D97-AF65-F5344CB8AC3E}">
        <p14:creationId xmlns:p14="http://schemas.microsoft.com/office/powerpoint/2010/main" val="39340642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061357" y="675008"/>
            <a:ext cx="9960429" cy="968852"/>
            <a:chOff x="1061357" y="519096"/>
            <a:chExt cx="9960429"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1061357" y="519096"/>
              <a:ext cx="9960429"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أدوات تحسين الأداء في المنظمات التطوعية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D52D358F-A078-8268-5CC5-EC19DAC30679}"/>
              </a:ext>
            </a:extLst>
          </p:cNvPr>
          <p:cNvGrpSpPr/>
          <p:nvPr/>
        </p:nvGrpSpPr>
        <p:grpSpPr>
          <a:xfrm>
            <a:off x="7848403" y="2527179"/>
            <a:ext cx="2392877" cy="3336973"/>
            <a:chOff x="2824100" y="0"/>
            <a:chExt cx="1406598" cy="1961909"/>
          </a:xfrm>
        </p:grpSpPr>
        <p:sp>
          <p:nvSpPr>
            <p:cNvPr id="49" name="Freeform: Shape 48">
              <a:extLst>
                <a:ext uri="{FF2B5EF4-FFF2-40B4-BE49-F238E27FC236}">
                  <a16:creationId xmlns:a16="http://schemas.microsoft.com/office/drawing/2014/main" id="{317FC01F-32F0-82E9-99D5-4CAB92C5183E}"/>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6">
              <a:extLst>
                <a:ext uri="{FF2B5EF4-FFF2-40B4-BE49-F238E27FC236}">
                  <a16:creationId xmlns:a16="http://schemas.microsoft.com/office/drawing/2014/main" id="{2D13C98D-1765-362A-8597-05265AE55452}"/>
                </a:ext>
              </a:extLst>
            </p:cNvPr>
            <p:cNvSpPr txBox="1"/>
            <p:nvPr/>
          </p:nvSpPr>
          <p:spPr>
            <a:xfrm>
              <a:off x="3276259" y="0"/>
              <a:ext cx="785495" cy="444123"/>
            </a:xfrm>
            <a:prstGeom prst="rect">
              <a:avLst/>
            </a:prstGeom>
            <a:noFill/>
          </p:spPr>
          <p:txBody>
            <a:bodyPr wrap="square" rtlCol="0">
              <a:spAutoFit/>
            </a:bodyPr>
            <a:lstStyle/>
            <a:p>
              <a:pPr algn="ctr"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2C427C64-6DAA-44A7-B34A-E8016632346F}"/>
                </a:ext>
              </a:extLst>
            </p:cNvPr>
            <p:cNvSpPr txBox="1"/>
            <p:nvPr/>
          </p:nvSpPr>
          <p:spPr>
            <a:xfrm>
              <a:off x="2824100" y="1304925"/>
              <a:ext cx="1406598" cy="656984"/>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أدوات قياس الأداء وتقييمه</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5A983A2-F298-B8F0-1110-E0D4FBC9ABC5}"/>
              </a:ext>
            </a:extLst>
          </p:cNvPr>
          <p:cNvGrpSpPr/>
          <p:nvPr/>
        </p:nvGrpSpPr>
        <p:grpSpPr>
          <a:xfrm>
            <a:off x="4931126" y="2527179"/>
            <a:ext cx="2589673" cy="3122167"/>
            <a:chOff x="1351810" y="0"/>
            <a:chExt cx="1522280" cy="1835618"/>
          </a:xfrm>
        </p:grpSpPr>
        <p:sp>
          <p:nvSpPr>
            <p:cNvPr id="46" name="Freeform: Shape 45">
              <a:extLst>
                <a:ext uri="{FF2B5EF4-FFF2-40B4-BE49-F238E27FC236}">
                  <a16:creationId xmlns:a16="http://schemas.microsoft.com/office/drawing/2014/main" id="{531D5ED3-D057-B513-6E94-23EF1A7B7EF4}"/>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TextBox 6">
              <a:extLst>
                <a:ext uri="{FF2B5EF4-FFF2-40B4-BE49-F238E27FC236}">
                  <a16:creationId xmlns:a16="http://schemas.microsoft.com/office/drawing/2014/main" id="{C4C6EC57-3432-6CA1-0B5A-4A3709E8D0B4}"/>
                </a:ext>
              </a:extLst>
            </p:cNvPr>
            <p:cNvSpPr txBox="1"/>
            <p:nvPr/>
          </p:nvSpPr>
          <p:spPr>
            <a:xfrm>
              <a:off x="1930512"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18">
              <a:extLst>
                <a:ext uri="{FF2B5EF4-FFF2-40B4-BE49-F238E27FC236}">
                  <a16:creationId xmlns:a16="http://schemas.microsoft.com/office/drawing/2014/main" id="{F639DFFA-D887-D113-50A4-ABE7762702AD}"/>
                </a:ext>
              </a:extLst>
            </p:cNvPr>
            <p:cNvSpPr txBox="1"/>
            <p:nvPr/>
          </p:nvSpPr>
          <p:spPr>
            <a:xfrm>
              <a:off x="1351810"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أدوات التخطيط والتحليل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534AAEA3-5431-6A54-FD07-FAC70F0759FA}"/>
              </a:ext>
            </a:extLst>
          </p:cNvPr>
          <p:cNvGrpSpPr/>
          <p:nvPr/>
        </p:nvGrpSpPr>
        <p:grpSpPr>
          <a:xfrm>
            <a:off x="1908947" y="2527179"/>
            <a:ext cx="2589673" cy="3122167"/>
            <a:chOff x="-74073" y="0"/>
            <a:chExt cx="1522280" cy="1835618"/>
          </a:xfrm>
        </p:grpSpPr>
        <p:sp>
          <p:nvSpPr>
            <p:cNvPr id="43" name="Freeform: Shape 42">
              <a:extLst>
                <a:ext uri="{FF2B5EF4-FFF2-40B4-BE49-F238E27FC236}">
                  <a16:creationId xmlns:a16="http://schemas.microsoft.com/office/drawing/2014/main" id="{0F188BF8-E25C-FD77-6842-6230553FD911}"/>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TextBox 6">
              <a:extLst>
                <a:ext uri="{FF2B5EF4-FFF2-40B4-BE49-F238E27FC236}">
                  <a16:creationId xmlns:a16="http://schemas.microsoft.com/office/drawing/2014/main" id="{F0F265A0-81D2-62D6-CF5F-39BAB4114201}"/>
                </a:ext>
              </a:extLst>
            </p:cNvPr>
            <p:cNvSpPr txBox="1"/>
            <p:nvPr/>
          </p:nvSpPr>
          <p:spPr>
            <a:xfrm>
              <a:off x="496227"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03</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مربع نص 18">
              <a:extLst>
                <a:ext uri="{FF2B5EF4-FFF2-40B4-BE49-F238E27FC236}">
                  <a16:creationId xmlns:a16="http://schemas.microsoft.com/office/drawing/2014/main" id="{A2260804-C5A9-26D8-C999-128DCCDDD844}"/>
                </a:ext>
              </a:extLst>
            </p:cNvPr>
            <p:cNvSpPr txBox="1"/>
            <p:nvPr/>
          </p:nvSpPr>
          <p:spPr>
            <a:xfrm>
              <a:off x="-74073"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التكنولوجيا وأدوات الدعم</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800289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061357" y="675008"/>
            <a:ext cx="9960429" cy="968852"/>
            <a:chOff x="1061357" y="519096"/>
            <a:chExt cx="9960429"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1061357" y="519096"/>
              <a:ext cx="9960429" cy="743473"/>
            </a:xfrm>
            <a:prstGeom prst="rect">
              <a:avLst/>
            </a:prstGeom>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قياس الأداء وضمان الجودة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D52D358F-A078-8268-5CC5-EC19DAC30679}"/>
              </a:ext>
            </a:extLst>
          </p:cNvPr>
          <p:cNvGrpSpPr/>
          <p:nvPr/>
        </p:nvGrpSpPr>
        <p:grpSpPr>
          <a:xfrm>
            <a:off x="7848403" y="2527179"/>
            <a:ext cx="2392877" cy="3336973"/>
            <a:chOff x="2824100" y="0"/>
            <a:chExt cx="1406598" cy="1961909"/>
          </a:xfrm>
        </p:grpSpPr>
        <p:sp>
          <p:nvSpPr>
            <p:cNvPr id="49" name="Freeform: Shape 48">
              <a:extLst>
                <a:ext uri="{FF2B5EF4-FFF2-40B4-BE49-F238E27FC236}">
                  <a16:creationId xmlns:a16="http://schemas.microsoft.com/office/drawing/2014/main" id="{317FC01F-32F0-82E9-99D5-4CAB92C5183E}"/>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6">
              <a:extLst>
                <a:ext uri="{FF2B5EF4-FFF2-40B4-BE49-F238E27FC236}">
                  <a16:creationId xmlns:a16="http://schemas.microsoft.com/office/drawing/2014/main" id="{2D13C98D-1765-362A-8597-05265AE55452}"/>
                </a:ext>
              </a:extLst>
            </p:cNvPr>
            <p:cNvSpPr txBox="1"/>
            <p:nvPr/>
          </p:nvSpPr>
          <p:spPr>
            <a:xfrm>
              <a:off x="3276259" y="0"/>
              <a:ext cx="785495" cy="444123"/>
            </a:xfrm>
            <a:prstGeom prst="rect">
              <a:avLst/>
            </a:prstGeom>
            <a:noFill/>
          </p:spPr>
          <p:txBody>
            <a:bodyPr wrap="square" rtlCol="0">
              <a:spAutoFit/>
            </a:bodyPr>
            <a:lstStyle/>
            <a:p>
              <a:pPr algn="ctr"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2C427C64-6DAA-44A7-B34A-E8016632346F}"/>
                </a:ext>
              </a:extLst>
            </p:cNvPr>
            <p:cNvSpPr txBox="1"/>
            <p:nvPr/>
          </p:nvSpPr>
          <p:spPr>
            <a:xfrm>
              <a:off x="2824100" y="1304925"/>
              <a:ext cx="1406598" cy="656984"/>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مفهوم قياس الأداء</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5A983A2-F298-B8F0-1110-E0D4FBC9ABC5}"/>
              </a:ext>
            </a:extLst>
          </p:cNvPr>
          <p:cNvGrpSpPr/>
          <p:nvPr/>
        </p:nvGrpSpPr>
        <p:grpSpPr>
          <a:xfrm>
            <a:off x="4931126" y="2527179"/>
            <a:ext cx="2589673" cy="3122167"/>
            <a:chOff x="1351810" y="0"/>
            <a:chExt cx="1522280" cy="1835618"/>
          </a:xfrm>
        </p:grpSpPr>
        <p:sp>
          <p:nvSpPr>
            <p:cNvPr id="46" name="Freeform: Shape 45">
              <a:extLst>
                <a:ext uri="{FF2B5EF4-FFF2-40B4-BE49-F238E27FC236}">
                  <a16:creationId xmlns:a16="http://schemas.microsoft.com/office/drawing/2014/main" id="{531D5ED3-D057-B513-6E94-23EF1A7B7EF4}"/>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TextBox 6">
              <a:extLst>
                <a:ext uri="{FF2B5EF4-FFF2-40B4-BE49-F238E27FC236}">
                  <a16:creationId xmlns:a16="http://schemas.microsoft.com/office/drawing/2014/main" id="{C4C6EC57-3432-6CA1-0B5A-4A3709E8D0B4}"/>
                </a:ext>
              </a:extLst>
            </p:cNvPr>
            <p:cNvSpPr txBox="1"/>
            <p:nvPr/>
          </p:nvSpPr>
          <p:spPr>
            <a:xfrm>
              <a:off x="1930512"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18">
              <a:extLst>
                <a:ext uri="{FF2B5EF4-FFF2-40B4-BE49-F238E27FC236}">
                  <a16:creationId xmlns:a16="http://schemas.microsoft.com/office/drawing/2014/main" id="{F639DFFA-D887-D113-50A4-ABE7762702AD}"/>
                </a:ext>
              </a:extLst>
            </p:cNvPr>
            <p:cNvSpPr txBox="1"/>
            <p:nvPr/>
          </p:nvSpPr>
          <p:spPr>
            <a:xfrm>
              <a:off x="1351810"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أدوات قياس الأداء الفعالة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534AAEA3-5431-6A54-FD07-FAC70F0759FA}"/>
              </a:ext>
            </a:extLst>
          </p:cNvPr>
          <p:cNvGrpSpPr/>
          <p:nvPr/>
        </p:nvGrpSpPr>
        <p:grpSpPr>
          <a:xfrm>
            <a:off x="1908947" y="2527179"/>
            <a:ext cx="2589673" cy="3122167"/>
            <a:chOff x="-74073" y="0"/>
            <a:chExt cx="1522280" cy="1835618"/>
          </a:xfrm>
        </p:grpSpPr>
        <p:sp>
          <p:nvSpPr>
            <p:cNvPr id="43" name="Freeform: Shape 42">
              <a:extLst>
                <a:ext uri="{FF2B5EF4-FFF2-40B4-BE49-F238E27FC236}">
                  <a16:creationId xmlns:a16="http://schemas.microsoft.com/office/drawing/2014/main" id="{0F188BF8-E25C-FD77-6842-6230553FD911}"/>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TextBox 6">
              <a:extLst>
                <a:ext uri="{FF2B5EF4-FFF2-40B4-BE49-F238E27FC236}">
                  <a16:creationId xmlns:a16="http://schemas.microsoft.com/office/drawing/2014/main" id="{F0F265A0-81D2-62D6-CF5F-39BAB4114201}"/>
                </a:ext>
              </a:extLst>
            </p:cNvPr>
            <p:cNvSpPr txBox="1"/>
            <p:nvPr/>
          </p:nvSpPr>
          <p:spPr>
            <a:xfrm>
              <a:off x="496227" y="0"/>
              <a:ext cx="413854" cy="444123"/>
            </a:xfrm>
            <a:prstGeom prst="rect">
              <a:avLst/>
            </a:prstGeom>
            <a:noFill/>
          </p:spPr>
          <p:txBody>
            <a:bodyPr wrap="none" rtlCol="0">
              <a:spAutoFit/>
            </a:bodyPr>
            <a:lstStyle/>
            <a:p>
              <a:pPr algn="just" rtl="1">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03</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مربع نص 18">
              <a:extLst>
                <a:ext uri="{FF2B5EF4-FFF2-40B4-BE49-F238E27FC236}">
                  <a16:creationId xmlns:a16="http://schemas.microsoft.com/office/drawing/2014/main" id="{A2260804-C5A9-26D8-C999-128DCCDDD844}"/>
                </a:ext>
              </a:extLst>
            </p:cNvPr>
            <p:cNvSpPr txBox="1"/>
            <p:nvPr/>
          </p:nvSpPr>
          <p:spPr>
            <a:xfrm>
              <a:off x="-74073" y="1304925"/>
              <a:ext cx="1522280" cy="53069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ضمان الجودة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5148240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التطوير المستمر والاستدامة المؤسسية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 name="مجموعة 3">
            <a:extLst>
              <a:ext uri="{FF2B5EF4-FFF2-40B4-BE49-F238E27FC236}">
                <a16:creationId xmlns:a16="http://schemas.microsoft.com/office/drawing/2014/main" id="{D1679B5E-A487-072F-9D6E-67719CDBB58A}"/>
              </a:ext>
            </a:extLst>
          </p:cNvPr>
          <p:cNvGrpSpPr/>
          <p:nvPr/>
        </p:nvGrpSpPr>
        <p:grpSpPr>
          <a:xfrm>
            <a:off x="7889204" y="2357090"/>
            <a:ext cx="3166137" cy="3423224"/>
            <a:chOff x="4359652" y="1"/>
            <a:chExt cx="1368991" cy="1541709"/>
          </a:xfrm>
        </p:grpSpPr>
        <p:grpSp>
          <p:nvGrpSpPr>
            <p:cNvPr id="58" name="مجموعة 18">
              <a:extLst>
                <a:ext uri="{FF2B5EF4-FFF2-40B4-BE49-F238E27FC236}">
                  <a16:creationId xmlns:a16="http://schemas.microsoft.com/office/drawing/2014/main" id="{25731238-AEDE-D4EC-1AC7-DFAD423A30D1}"/>
                </a:ext>
              </a:extLst>
            </p:cNvPr>
            <p:cNvGrpSpPr/>
            <p:nvPr/>
          </p:nvGrpSpPr>
          <p:grpSpPr>
            <a:xfrm>
              <a:off x="4493055" y="1"/>
              <a:ext cx="1181100" cy="1541709"/>
              <a:chOff x="4493055" y="1"/>
              <a:chExt cx="1181100" cy="1541709"/>
            </a:xfrm>
          </p:grpSpPr>
          <p:sp>
            <p:nvSpPr>
              <p:cNvPr id="60" name="مستطيل: زوايا مستديرة 38">
                <a:extLst>
                  <a:ext uri="{FF2B5EF4-FFF2-40B4-BE49-F238E27FC236}">
                    <a16:creationId xmlns:a16="http://schemas.microsoft.com/office/drawing/2014/main" id="{318D0285-B609-2F52-D33F-55123CD08D87}"/>
                  </a:ext>
                </a:extLst>
              </p:cNvPr>
              <p:cNvSpPr/>
              <p:nvPr/>
            </p:nvSpPr>
            <p:spPr>
              <a:xfrm flipH="1" flipV="1">
                <a:off x="4493055"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1" name="شكل بيضاوي 39">
                <a:extLst>
                  <a:ext uri="{FF2B5EF4-FFF2-40B4-BE49-F238E27FC236}">
                    <a16:creationId xmlns:a16="http://schemas.microsoft.com/office/drawing/2014/main" id="{B431B4ED-FE31-2F19-326E-084D3B86AE67}"/>
                  </a:ext>
                </a:extLst>
              </p:cNvPr>
              <p:cNvSpPr/>
              <p:nvPr/>
            </p:nvSpPr>
            <p:spPr>
              <a:xfrm>
                <a:off x="4797855"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000" dirty="0">
                    <a:solidFill>
                      <a:schemeClr val="tx1"/>
                    </a:solidFill>
                  </a:rPr>
                  <a:t>1</a:t>
                </a:r>
                <a:endParaRPr lang="en-US" sz="4000" dirty="0">
                  <a:solidFill>
                    <a:schemeClr val="tx1"/>
                  </a:solidFill>
                </a:endParaRPr>
              </a:p>
            </p:txBody>
          </p:sp>
        </p:grpSp>
        <p:sp>
          <p:nvSpPr>
            <p:cNvPr id="59" name="مربع نص 358">
              <a:extLst>
                <a:ext uri="{FF2B5EF4-FFF2-40B4-BE49-F238E27FC236}">
                  <a16:creationId xmlns:a16="http://schemas.microsoft.com/office/drawing/2014/main" id="{CB8B648D-0984-B205-97B9-E5302BCABA02}"/>
                </a:ext>
              </a:extLst>
            </p:cNvPr>
            <p:cNvSpPr txBox="1"/>
            <p:nvPr/>
          </p:nvSpPr>
          <p:spPr>
            <a:xfrm>
              <a:off x="4359652" y="571502"/>
              <a:ext cx="1368991" cy="9131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مفهوم التطوير المستمر</a:t>
              </a:r>
              <a:endPar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 name="مجموعة 2">
            <a:extLst>
              <a:ext uri="{FF2B5EF4-FFF2-40B4-BE49-F238E27FC236}">
                <a16:creationId xmlns:a16="http://schemas.microsoft.com/office/drawing/2014/main" id="{99A30C86-B0DA-3752-49D9-4A7701F4B626}"/>
              </a:ext>
            </a:extLst>
          </p:cNvPr>
          <p:cNvGrpSpPr/>
          <p:nvPr/>
        </p:nvGrpSpPr>
        <p:grpSpPr>
          <a:xfrm>
            <a:off x="4438323" y="2357090"/>
            <a:ext cx="3194609" cy="3423224"/>
            <a:chOff x="2900232" y="0"/>
            <a:chExt cx="1386011" cy="1541709"/>
          </a:xfrm>
        </p:grpSpPr>
        <p:grpSp>
          <p:nvGrpSpPr>
            <p:cNvPr id="62" name="مجموعة 22">
              <a:extLst>
                <a:ext uri="{FF2B5EF4-FFF2-40B4-BE49-F238E27FC236}">
                  <a16:creationId xmlns:a16="http://schemas.microsoft.com/office/drawing/2014/main" id="{BA54C478-1C91-92B9-C99C-85D458C26CB6}"/>
                </a:ext>
              </a:extLst>
            </p:cNvPr>
            <p:cNvGrpSpPr/>
            <p:nvPr/>
          </p:nvGrpSpPr>
          <p:grpSpPr>
            <a:xfrm>
              <a:off x="3011418" y="0"/>
              <a:ext cx="1181100" cy="1541709"/>
              <a:chOff x="3011418" y="0"/>
              <a:chExt cx="1181100" cy="1541709"/>
            </a:xfrm>
          </p:grpSpPr>
          <p:sp>
            <p:nvSpPr>
              <p:cNvPr id="64" name="مستطيل: زوايا مستديرة 33">
                <a:extLst>
                  <a:ext uri="{FF2B5EF4-FFF2-40B4-BE49-F238E27FC236}">
                    <a16:creationId xmlns:a16="http://schemas.microsoft.com/office/drawing/2014/main" id="{37A2538C-F393-6A80-7620-CF5A10A8716A}"/>
                  </a:ext>
                </a:extLst>
              </p:cNvPr>
              <p:cNvSpPr/>
              <p:nvPr/>
            </p:nvSpPr>
            <p:spPr>
              <a:xfrm flipH="1" flipV="1">
                <a:off x="3011418" y="285750"/>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5" name="شكل بيضاوي 34">
                <a:extLst>
                  <a:ext uri="{FF2B5EF4-FFF2-40B4-BE49-F238E27FC236}">
                    <a16:creationId xmlns:a16="http://schemas.microsoft.com/office/drawing/2014/main" id="{0BEF8A7E-CAB8-3637-904A-CA96A2023B87}"/>
                  </a:ext>
                </a:extLst>
              </p:cNvPr>
              <p:cNvSpPr/>
              <p:nvPr/>
            </p:nvSpPr>
            <p:spPr>
              <a:xfrm>
                <a:off x="3316218" y="0"/>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3200" dirty="0">
                    <a:solidFill>
                      <a:schemeClr val="tx1"/>
                    </a:solidFill>
                  </a:rPr>
                  <a:t>2</a:t>
                </a:r>
                <a:endParaRPr lang="en-US" sz="3200" dirty="0">
                  <a:solidFill>
                    <a:schemeClr val="tx1"/>
                  </a:solidFill>
                </a:endParaRPr>
              </a:p>
            </p:txBody>
          </p:sp>
        </p:grpSp>
        <p:sp>
          <p:nvSpPr>
            <p:cNvPr id="63" name="مربع نص 353">
              <a:extLst>
                <a:ext uri="{FF2B5EF4-FFF2-40B4-BE49-F238E27FC236}">
                  <a16:creationId xmlns:a16="http://schemas.microsoft.com/office/drawing/2014/main" id="{C90B3259-04D0-7F99-E1C8-B1574120CD57}"/>
                </a:ext>
              </a:extLst>
            </p:cNvPr>
            <p:cNvSpPr txBox="1"/>
            <p:nvPr/>
          </p:nvSpPr>
          <p:spPr>
            <a:xfrm>
              <a:off x="2900232" y="571500"/>
              <a:ext cx="1386011" cy="838369"/>
            </a:xfrm>
            <a:prstGeom prst="round2DiagRect">
              <a:avLst/>
            </a:prstGeom>
            <a:noFill/>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أدوات ومبادرات التطوير المستمر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مجموعة 5">
            <a:extLst>
              <a:ext uri="{FF2B5EF4-FFF2-40B4-BE49-F238E27FC236}">
                <a16:creationId xmlns:a16="http://schemas.microsoft.com/office/drawing/2014/main" id="{9756A24D-2D18-8967-C6E5-A1F8E0450164}"/>
              </a:ext>
            </a:extLst>
          </p:cNvPr>
          <p:cNvGrpSpPr/>
          <p:nvPr/>
        </p:nvGrpSpPr>
        <p:grpSpPr>
          <a:xfrm>
            <a:off x="1136659" y="2442399"/>
            <a:ext cx="2882361" cy="3461206"/>
            <a:chOff x="1549054" y="1"/>
            <a:chExt cx="1239790" cy="1597672"/>
          </a:xfrm>
        </p:grpSpPr>
        <p:grpSp>
          <p:nvGrpSpPr>
            <p:cNvPr id="50" name="مجموعة 10">
              <a:extLst>
                <a:ext uri="{FF2B5EF4-FFF2-40B4-BE49-F238E27FC236}">
                  <a16:creationId xmlns:a16="http://schemas.microsoft.com/office/drawing/2014/main" id="{933F6227-441B-4E03-16A9-B6B4A9A776CC}"/>
                </a:ext>
              </a:extLst>
            </p:cNvPr>
            <p:cNvGrpSpPr/>
            <p:nvPr/>
          </p:nvGrpSpPr>
          <p:grpSpPr>
            <a:xfrm>
              <a:off x="1584949" y="1"/>
              <a:ext cx="1181100" cy="1541709"/>
              <a:chOff x="1584949" y="1"/>
              <a:chExt cx="1181100" cy="1541709"/>
            </a:xfrm>
          </p:grpSpPr>
          <p:sp>
            <p:nvSpPr>
              <p:cNvPr id="52" name="مستطيل: زوايا مستديرة 50">
                <a:extLst>
                  <a:ext uri="{FF2B5EF4-FFF2-40B4-BE49-F238E27FC236}">
                    <a16:creationId xmlns:a16="http://schemas.microsoft.com/office/drawing/2014/main" id="{61EDB409-C4E1-B2FC-DB03-CF93C0680F2E}"/>
                  </a:ext>
                </a:extLst>
              </p:cNvPr>
              <p:cNvSpPr/>
              <p:nvPr/>
            </p:nvSpPr>
            <p:spPr>
              <a:xfrm flipH="1" flipV="1">
                <a:off x="1584949" y="285751"/>
                <a:ext cx="1181100" cy="1255959"/>
              </a:xfrm>
              <a:prstGeom prst="round2DiagRect">
                <a:avLst/>
              </a:prstGeom>
              <a:noFill/>
              <a:ln w="28575">
                <a:solidFill>
                  <a:srgbClr val="6D7E92"/>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3" name="شكل بيضاوي 51">
                <a:extLst>
                  <a:ext uri="{FF2B5EF4-FFF2-40B4-BE49-F238E27FC236}">
                    <a16:creationId xmlns:a16="http://schemas.microsoft.com/office/drawing/2014/main" id="{31471E8F-A004-AE77-6480-FECBF0DFFEB7}"/>
                  </a:ext>
                </a:extLst>
              </p:cNvPr>
              <p:cNvSpPr/>
              <p:nvPr/>
            </p:nvSpPr>
            <p:spPr>
              <a:xfrm>
                <a:off x="1889749" y="1"/>
                <a:ext cx="571500" cy="571500"/>
              </a:xfrm>
              <a:prstGeom prst="round2DiagRect">
                <a:avLst/>
              </a:prstGeom>
              <a:solidFill>
                <a:schemeClr val="bg1"/>
              </a:solidFill>
              <a:ln>
                <a:solidFill>
                  <a:srgbClr val="2A537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ar-SY" sz="4400" dirty="0">
                    <a:solidFill>
                      <a:schemeClr val="tx1"/>
                    </a:solidFill>
                  </a:rPr>
                  <a:t>3</a:t>
                </a:r>
                <a:endParaRPr lang="en-US" sz="4400" dirty="0">
                  <a:solidFill>
                    <a:schemeClr val="tx1"/>
                  </a:solidFill>
                </a:endParaRPr>
              </a:p>
            </p:txBody>
          </p:sp>
        </p:grpSp>
        <p:sp>
          <p:nvSpPr>
            <p:cNvPr id="51" name="مربع نص 358">
              <a:extLst>
                <a:ext uri="{FF2B5EF4-FFF2-40B4-BE49-F238E27FC236}">
                  <a16:creationId xmlns:a16="http://schemas.microsoft.com/office/drawing/2014/main" id="{4B047AFD-F968-EC14-A0F3-00D4728AD05C}"/>
                </a:ext>
              </a:extLst>
            </p:cNvPr>
            <p:cNvSpPr txBox="1"/>
            <p:nvPr/>
          </p:nvSpPr>
          <p:spPr>
            <a:xfrm>
              <a:off x="1549054" y="566550"/>
              <a:ext cx="1239790" cy="1031123"/>
            </a:xfrm>
            <a:prstGeom prst="round2DiagRect">
              <a:avLst/>
            </a:prstGeom>
            <a:noFill/>
          </p:spPr>
          <p:txBody>
            <a:bodyPr wrap="square" rtlCol="1">
              <a:noAutofit/>
            </a:bodyPr>
            <a:lstStyle/>
            <a:p>
              <a:pPr algn="ctr">
                <a:lnSpc>
                  <a:spcPct val="90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مفهوم الاستدامة المؤسسية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0927029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077686" y="675008"/>
            <a:ext cx="9447244" cy="968852"/>
            <a:chOff x="2240429" y="519096"/>
            <a:chExt cx="7414857"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240429" y="519096"/>
              <a:ext cx="7172077"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التحليل الكمي والمالي (</a:t>
              </a:r>
              <a:r>
                <a:rPr lang="en-US" sz="4000" b="1" dirty="0">
                  <a:solidFill>
                    <a:srgbClr val="168489"/>
                  </a:solidFill>
                  <a:latin typeface="Adobe Arabic" panose="02040503050201020203" pitchFamily="18" charset="-78"/>
                  <a:cs typeface="Adobe Arabic" panose="02040503050201020203" pitchFamily="18" charset="-78"/>
                </a:rPr>
                <a:t>(Quantitative Analysis</a:t>
              </a:r>
            </a:p>
          </p:txBody>
        </p:sp>
      </p:grpSp>
      <p:sp>
        <p:nvSpPr>
          <p:cNvPr id="9" name="TextBox 8">
            <a:extLst>
              <a:ext uri="{FF2B5EF4-FFF2-40B4-BE49-F238E27FC236}">
                <a16:creationId xmlns:a16="http://schemas.microsoft.com/office/drawing/2014/main" id="{8E4CD33C-B61E-8530-B68C-BBC8C200D945}"/>
              </a:ext>
            </a:extLst>
          </p:cNvPr>
          <p:cNvSpPr txBox="1"/>
          <p:nvPr/>
        </p:nvSpPr>
        <p:spPr>
          <a:xfrm>
            <a:off x="5883004" y="2274292"/>
            <a:ext cx="5605201" cy="3560975"/>
          </a:xfrm>
          <a:prstGeom prst="rect">
            <a:avLst/>
          </a:prstGeom>
          <a:noFill/>
        </p:spPr>
        <p:txBody>
          <a:bodyPr wrap="square">
            <a:spAutoFit/>
          </a:bodyPr>
          <a:lstStyle>
            <a:defPPr>
              <a:defRPr lang="en-US"/>
            </a:defPPr>
            <a:lvl1pPr algn="just" rtl="1">
              <a:lnSpc>
                <a:spcPct val="115000"/>
              </a:lnSpc>
              <a:defRPr sz="2800">
                <a:effectLst/>
                <a:latin typeface="Sakkal Majalla" panose="02000000000000000000" pitchFamily="2" charset="-78"/>
                <a:ea typeface="Calibri" panose="020F0502020204030204" pitchFamily="34" charset="0"/>
                <a:cs typeface="Sakkal Majalla" panose="02000000000000000000" pitchFamily="2" charset="-78"/>
              </a:defRPr>
            </a:lvl1pPr>
          </a:lstStyle>
          <a:p>
            <a:pPr marL="228600" algn="just" rtl="1">
              <a:lnSpc>
                <a:spcPct val="115000"/>
              </a:lnSpc>
            </a:pPr>
            <a:r>
              <a:rPr lang="ar-SA"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هو لغة الأرقام التي تؤكد أو تنفي الانطباعات النوعية، ويتم عبر تشريح القوائم المالية لثلاث سنوات سابقة على الأقل:</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514350" indent="-514350" algn="r">
              <a:buFont typeface="+mj-lt"/>
              <a:buAutoNum type="arabicPeriod"/>
            </a:pPr>
            <a:r>
              <a:rPr lang="ar-SA" dirty="0">
                <a:solidFill>
                  <a:srgbClr val="000000"/>
                </a:solidFill>
                <a:effectLst/>
                <a:ea typeface="Calibri" panose="020F0502020204030204" pitchFamily="34" charset="0"/>
                <a:cs typeface="Arial" panose="020B0604020202020204" pitchFamily="34" charset="0"/>
              </a:rPr>
              <a:t>تحليل الاتجاهات (</a:t>
            </a:r>
            <a:r>
              <a:rPr lang="en-US" dirty="0">
                <a:solidFill>
                  <a:srgbClr val="000000"/>
                </a:solidFill>
                <a:effectLst/>
                <a:latin typeface="Arial" panose="020B0604020202020204" pitchFamily="34" charset="0"/>
                <a:ea typeface="Calibri" panose="020F0502020204030204" pitchFamily="34" charset="0"/>
              </a:rPr>
              <a:t>Trend Analysis</a:t>
            </a:r>
            <a:r>
              <a:rPr lang="ar-SA" dirty="0">
                <a:solidFill>
                  <a:srgbClr val="000000"/>
                </a:solidFill>
                <a:effectLst/>
                <a:latin typeface="Arial" panose="020B0604020202020204" pitchFamily="34" charset="0"/>
                <a:ea typeface="Calibri" panose="020F0502020204030204" pitchFamily="34" charset="0"/>
              </a:rPr>
              <a:t>)</a:t>
            </a:r>
            <a:endParaRPr lang="ar-SY" dirty="0">
              <a:solidFill>
                <a:srgbClr val="000000"/>
              </a:solidFill>
              <a:effectLst/>
              <a:latin typeface="Arial" panose="020B0604020202020204" pitchFamily="34" charset="0"/>
              <a:ea typeface="Calibri" panose="020F0502020204030204" pitchFamily="34" charset="0"/>
            </a:endParaRPr>
          </a:p>
          <a:p>
            <a:pPr marL="514350" indent="-514350" algn="r">
              <a:buFont typeface="+mj-lt"/>
              <a:buAutoNum type="arabicPeriod"/>
            </a:pPr>
            <a:r>
              <a:rPr lang="ar-SA" dirty="0">
                <a:solidFill>
                  <a:srgbClr val="000000"/>
                </a:solidFill>
                <a:effectLst/>
                <a:ea typeface="Calibri" panose="020F0502020204030204" pitchFamily="34" charset="0"/>
                <a:cs typeface="Arial" panose="020B0604020202020204" pitchFamily="34" charset="0"/>
              </a:rPr>
              <a:t>النسب المالية</a:t>
            </a:r>
            <a:endParaRPr lang="ar-SY" dirty="0">
              <a:solidFill>
                <a:srgbClr val="000000"/>
              </a:solidFill>
              <a:latin typeface="Arial" panose="020B0604020202020204" pitchFamily="34" charset="0"/>
              <a:cs typeface="Arial" panose="020B0604020202020204" pitchFamily="34" charset="0"/>
            </a:endParaRPr>
          </a:p>
          <a:p>
            <a:pPr marL="514350" indent="-514350" algn="r">
              <a:buFont typeface="+mj-lt"/>
              <a:buAutoNum type="arabicPeriod"/>
            </a:pPr>
            <a:r>
              <a:rPr lang="ar-SA" dirty="0">
                <a:solidFill>
                  <a:srgbClr val="000000"/>
                </a:solidFill>
                <a:effectLst/>
                <a:ea typeface="Calibri" panose="020F0502020204030204" pitchFamily="34" charset="0"/>
                <a:cs typeface="Arial" panose="020B0604020202020204" pitchFamily="34" charset="0"/>
              </a:rPr>
              <a:t>تحليل التدفقات النقدية (</a:t>
            </a:r>
            <a:r>
              <a:rPr lang="en-US" dirty="0">
                <a:solidFill>
                  <a:srgbClr val="000000"/>
                </a:solidFill>
                <a:effectLst/>
                <a:latin typeface="Arial" panose="020B0604020202020204" pitchFamily="34" charset="0"/>
                <a:ea typeface="Calibri" panose="020F0502020204030204" pitchFamily="34" charset="0"/>
              </a:rPr>
              <a:t>Cash Flow Analysis</a:t>
            </a:r>
            <a:r>
              <a:rPr lang="ar-SA" dirty="0">
                <a:solidFill>
                  <a:srgbClr val="000000"/>
                </a:solidFill>
                <a:effectLst/>
                <a:latin typeface="Arial" panose="020B0604020202020204" pitchFamily="34" charset="0"/>
                <a:ea typeface="Calibri" panose="020F0502020204030204" pitchFamily="34" charset="0"/>
              </a:rPr>
              <a:t>)</a:t>
            </a:r>
            <a:endParaRPr lang="ar-SY" dirty="0">
              <a:effectLst/>
              <a:ea typeface="Times New Roman" panose="02020603050405020304" pitchFamily="18" charset="0"/>
              <a:cs typeface="Arial" panose="020B0604020202020204" pitchFamily="34" charset="0"/>
            </a:endParaRPr>
          </a:p>
        </p:txBody>
      </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03795" y="1920218"/>
            <a:ext cx="4521200" cy="4521200"/>
          </a:xfrm>
          <a:prstGeom prst="rect">
            <a:avLst/>
          </a:prstGeom>
        </p:spPr>
      </p:pic>
    </p:spTree>
    <p:extLst>
      <p:ext uri="{BB962C8B-B14F-4D97-AF65-F5344CB8AC3E}">
        <p14:creationId xmlns:p14="http://schemas.microsoft.com/office/powerpoint/2010/main" val="13794758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660849" y="675008"/>
            <a:ext cx="8864081"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نماذج وتجارب ناجحة في التنسيق والعمل التطوعي</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8E4CD33C-B61E-8530-B68C-BBC8C200D945}"/>
              </a:ext>
            </a:extLst>
          </p:cNvPr>
          <p:cNvSpPr txBox="1"/>
          <p:nvPr/>
        </p:nvSpPr>
        <p:spPr>
          <a:xfrm>
            <a:off x="5224995" y="2639415"/>
            <a:ext cx="6802295" cy="2155783"/>
          </a:xfrm>
          <a:prstGeom prst="rect">
            <a:avLst/>
          </a:prstGeom>
          <a:noFill/>
        </p:spPr>
        <p:txBody>
          <a:bodyPr wrap="square">
            <a:spAutoFit/>
          </a:bodyPr>
          <a:lstStyle>
            <a:defPPr>
              <a:defRPr lang="en-US"/>
            </a:defPPr>
            <a:lvl1pPr algn="just" rtl="1">
              <a:lnSpc>
                <a:spcPct val="115000"/>
              </a:lnSpc>
              <a:defRPr sz="2800">
                <a:effectLst/>
                <a:latin typeface="Sakkal Majalla" panose="02000000000000000000" pitchFamily="2" charset="-78"/>
                <a:ea typeface="Calibri" panose="020F0502020204030204" pitchFamily="34" charset="0"/>
                <a:cs typeface="Sakkal Majalla" panose="02000000000000000000" pitchFamily="2" charset="-78"/>
              </a:defRPr>
            </a:lvl1pPr>
          </a:lstStyle>
          <a:p>
            <a:pPr marL="228600" algn="r" rtl="1">
              <a:lnSpc>
                <a:spcPct val="115000"/>
              </a:lnSpc>
            </a:pPr>
            <a:r>
              <a:rPr lang="ar-SY" sz="4000" dirty="0">
                <a:effectLst/>
                <a:ea typeface="Calibri" panose="020F0502020204030204" pitchFamily="34" charset="0"/>
                <a:cs typeface="Arial" panose="020B0604020202020204" pitchFamily="34" charset="0"/>
              </a:rPr>
              <a:t>أ. نموذج "المجتمع النشيط"</a:t>
            </a:r>
          </a:p>
          <a:p>
            <a:pPr marL="228600" algn="r"/>
            <a:r>
              <a:rPr lang="ar-SY" sz="4000" dirty="0">
                <a:effectLst/>
                <a:latin typeface="Times New Roman" panose="02020603050405020304" pitchFamily="18" charset="0"/>
                <a:ea typeface="Calibri" panose="020F0502020204030204" pitchFamily="34" charset="0"/>
                <a:cs typeface="Arial" panose="020B0604020202020204" pitchFamily="34" charset="0"/>
              </a:rPr>
              <a:t> ب. تجربة "حملة تنظيف البيئة"</a:t>
            </a:r>
            <a:endParaRPr lang="en-US" sz="4000" dirty="0">
              <a:effectLst/>
              <a:latin typeface="Times New Roman" panose="02020603050405020304" pitchFamily="18" charset="0"/>
              <a:ea typeface="Calibri" panose="020F0502020204030204" pitchFamily="34" charset="0"/>
              <a:cs typeface="Sakkal Majalla" panose="02000000000000000000" pitchFamily="2" charset="-78"/>
            </a:endParaRPr>
          </a:p>
          <a:p>
            <a:pPr marL="228600" algn="r" rtl="1">
              <a:lnSpc>
                <a:spcPct val="115000"/>
              </a:lnSpc>
            </a:pPr>
            <a:endParaRPr lang="en-US" sz="4000" dirty="0">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3795" y="1920218"/>
            <a:ext cx="4521200" cy="4521200"/>
          </a:xfrm>
          <a:prstGeom prst="rect">
            <a:avLst/>
          </a:prstGeom>
        </p:spPr>
      </p:pic>
    </p:spTree>
    <p:extLst>
      <p:ext uri="{BB962C8B-B14F-4D97-AF65-F5344CB8AC3E}">
        <p14:creationId xmlns:p14="http://schemas.microsoft.com/office/powerpoint/2010/main" val="10637613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660849" y="675008"/>
            <a:ext cx="8864081"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743473"/>
            </a:xfrm>
            <a:prstGeom prst="rect">
              <a:avLst/>
            </a:prstGeom>
          </p:spPr>
          <p:txBody>
            <a:bodyPr wrap="square">
              <a:spAutoFit/>
            </a:bodyPr>
            <a:lstStyle/>
            <a:p>
              <a:pPr marL="0" marR="0" algn="ctr" rtl="1">
                <a:lnSpc>
                  <a:spcPct val="115000"/>
                </a:lnSpc>
                <a:spcBef>
                  <a:spcPts val="0"/>
                </a:spcBef>
                <a:spcAft>
                  <a:spcPts val="0"/>
                </a:spcAft>
              </a:pPr>
              <a:r>
                <a:rPr lang="ar-SY" sz="4000" b="1" dirty="0">
                  <a:solidFill>
                    <a:srgbClr val="168489"/>
                  </a:solidFill>
                  <a:latin typeface="Adobe Arabic" panose="02040503050201020203" pitchFamily="18" charset="-78"/>
                  <a:cs typeface="Adobe Arabic" panose="02040503050201020203" pitchFamily="18" charset="-78"/>
                </a:rPr>
                <a:t>نماذج وتجارب ناجحة في التنسيق والعمل التطوعي</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9" name="TextBox 8">
            <a:extLst>
              <a:ext uri="{FF2B5EF4-FFF2-40B4-BE49-F238E27FC236}">
                <a16:creationId xmlns:a16="http://schemas.microsoft.com/office/drawing/2014/main" id="{8E4CD33C-B61E-8530-B68C-BBC8C200D945}"/>
              </a:ext>
            </a:extLst>
          </p:cNvPr>
          <p:cNvSpPr txBox="1"/>
          <p:nvPr/>
        </p:nvSpPr>
        <p:spPr>
          <a:xfrm>
            <a:off x="5224995" y="2639415"/>
            <a:ext cx="6802295" cy="2867132"/>
          </a:xfrm>
          <a:prstGeom prst="rect">
            <a:avLst/>
          </a:prstGeom>
          <a:noFill/>
        </p:spPr>
        <p:txBody>
          <a:bodyPr wrap="square">
            <a:spAutoFit/>
          </a:bodyPr>
          <a:lstStyle>
            <a:defPPr>
              <a:defRPr lang="en-US"/>
            </a:defPPr>
            <a:lvl1pPr algn="just" rtl="1">
              <a:lnSpc>
                <a:spcPct val="115000"/>
              </a:lnSpc>
              <a:defRPr sz="2800">
                <a:effectLst/>
                <a:latin typeface="Sakkal Majalla" panose="02000000000000000000" pitchFamily="2" charset="-78"/>
                <a:ea typeface="Calibri" panose="020F0502020204030204" pitchFamily="34" charset="0"/>
                <a:cs typeface="Sakkal Majalla" panose="02000000000000000000" pitchFamily="2" charset="-78"/>
              </a:defRPr>
            </a:lvl1pPr>
          </a:lstStyle>
          <a:p>
            <a:pPr algn="just" rtl="1">
              <a:lnSpc>
                <a:spcPct val="115000"/>
              </a:lnSpc>
            </a:pPr>
            <a:r>
              <a:rPr lang="ar-SY" sz="4000" dirty="0">
                <a:effectLst/>
                <a:latin typeface="Times New Roman" panose="02020603050405020304" pitchFamily="18" charset="0"/>
                <a:ea typeface="Calibri" panose="020F0502020204030204" pitchFamily="34" charset="0"/>
                <a:cs typeface="Arial" panose="020B0604020202020204" pitchFamily="34" charset="0"/>
              </a:rPr>
              <a:t> ج. نموذج "العمل التطوعي عبر الإنترنت"</a:t>
            </a:r>
          </a:p>
          <a:p>
            <a:r>
              <a:rPr lang="ar-SY" sz="4000" dirty="0">
                <a:effectLst/>
                <a:latin typeface="Times New Roman" panose="02020603050405020304" pitchFamily="18" charset="0"/>
                <a:ea typeface="Calibri" panose="020F0502020204030204" pitchFamily="34" charset="0"/>
                <a:cs typeface="Arial" panose="020B0604020202020204" pitchFamily="34" charset="0"/>
              </a:rPr>
              <a:t> د. دروس من النماذج الناجحة</a:t>
            </a:r>
            <a:endParaRPr lang="en-US" sz="4000" dirty="0">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pPr>
            <a:endParaRPr lang="en-US" sz="4000" dirty="0">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03795" y="1920218"/>
            <a:ext cx="4521200" cy="4521200"/>
          </a:xfrm>
          <a:prstGeom prst="rect">
            <a:avLst/>
          </a:prstGeom>
        </p:spPr>
      </p:pic>
    </p:spTree>
    <p:extLst>
      <p:ext uri="{BB962C8B-B14F-4D97-AF65-F5344CB8AC3E}">
        <p14:creationId xmlns:p14="http://schemas.microsoft.com/office/powerpoint/2010/main" val="32156359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890301" y="3122377"/>
            <a:ext cx="6410351" cy="61324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A" dirty="0"/>
              <a:t>إعداد خطة تحسين أداء منظمة تطوعية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5791829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1521734" y="936811"/>
            <a:ext cx="9148531" cy="1015076"/>
            <a:chOff x="2698136" y="472872"/>
            <a:chExt cx="6957150" cy="1015076"/>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852427" y="472872"/>
              <a:ext cx="6633012" cy="743473"/>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مفهوم الجودة الشاملة وأهميتها في العمل التطوعي</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32" name="TextBox 31">
            <a:extLst>
              <a:ext uri="{FF2B5EF4-FFF2-40B4-BE49-F238E27FC236}">
                <a16:creationId xmlns:a16="http://schemas.microsoft.com/office/drawing/2014/main" id="{B34859CB-8900-4E4A-BD2A-6E3BA7750EDD}"/>
              </a:ext>
            </a:extLst>
          </p:cNvPr>
          <p:cNvSpPr txBox="1"/>
          <p:nvPr/>
        </p:nvSpPr>
        <p:spPr>
          <a:xfrm>
            <a:off x="5685905" y="2513322"/>
            <a:ext cx="5892486" cy="2246769"/>
          </a:xfrm>
          <a:prstGeom prst="rect">
            <a:avLst/>
          </a:prstGeom>
          <a:noFill/>
        </p:spPr>
        <p:txBody>
          <a:bodyPr wrap="square">
            <a:spAutoFit/>
          </a:bodyPr>
          <a:lstStyle/>
          <a:p>
            <a:pPr algn="r" rtl="1"/>
            <a:r>
              <a:rPr lang="ar-SA" sz="2800" b="1" dirty="0">
                <a:solidFill>
                  <a:srgbClr val="168489"/>
                </a:solidFill>
                <a:effectLst/>
                <a:latin typeface="Calibri" panose="020F0502020204030204" pitchFamily="34" charset="0"/>
                <a:ea typeface="Calibri" panose="020F0502020204030204" pitchFamily="34" charset="0"/>
                <a:cs typeface="Arial" panose="020B0604020202020204" pitchFamily="34" charset="0"/>
              </a:rPr>
              <a:t>مفهوم الجودة الشاملة</a:t>
            </a:r>
            <a:r>
              <a:rPr lang="en-US" sz="2800" b="1" dirty="0">
                <a:solidFill>
                  <a:srgbClr val="168489"/>
                </a:solidFill>
                <a:effectLst/>
                <a:latin typeface="Arial" panose="020B0604020202020204" pitchFamily="34" charset="0"/>
                <a:ea typeface="Calibri" panose="020F0502020204030204" pitchFamily="34" charset="0"/>
              </a:rPr>
              <a:t>:</a:t>
            </a:r>
            <a:r>
              <a:rPr lang="en-US" sz="2800" dirty="0">
                <a:solidFill>
                  <a:srgbClr val="000000"/>
                </a:solidFill>
                <a:effectLst/>
                <a:latin typeface="Sakkal Majalla" panose="02000000000000000000" pitchFamily="2" charset="-78"/>
                <a:ea typeface="Calibri" panose="020F0502020204030204" pitchFamily="34" charset="0"/>
              </a:rPr>
              <a:t> </a:t>
            </a:r>
            <a:r>
              <a:rPr lang="ar-SA" sz="2800" dirty="0">
                <a:solidFill>
                  <a:srgbClr val="000000"/>
                </a:solidFill>
                <a:effectLst/>
                <a:latin typeface="Sakkal Majalla" panose="02000000000000000000" pitchFamily="2" charset="-78"/>
                <a:ea typeface="Calibri" panose="020F0502020204030204" pitchFamily="34" charset="0"/>
              </a:rPr>
              <a:t>هو نظام إدارة يركز على التحسين المستمر في كل جانب من جوانب المنظمة، بهدف تقديم خدمات عالية الجودة تلبي أو تتجاوز توقعات المستفيدين، مع تقليل الهدر وتحقيق أعلى كفاءة</a:t>
            </a:r>
            <a:endParaRPr lang="ar-SY" sz="2800" dirty="0"/>
          </a:p>
        </p:txBody>
      </p:sp>
      <p:pic>
        <p:nvPicPr>
          <p:cNvPr id="9" name="Picture 8">
            <a:extLst>
              <a:ext uri="{FF2B5EF4-FFF2-40B4-BE49-F238E27FC236}">
                <a16:creationId xmlns:a16="http://schemas.microsoft.com/office/drawing/2014/main" id="{41A2CFB7-CF0A-498E-8380-E3F00ECF8AD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3380" y="1593392"/>
            <a:ext cx="5244290" cy="5244290"/>
          </a:xfrm>
          <a:prstGeom prst="rect">
            <a:avLst/>
          </a:prstGeom>
        </p:spPr>
      </p:pic>
    </p:spTree>
    <p:extLst>
      <p:ext uri="{BB962C8B-B14F-4D97-AF65-F5344CB8AC3E}">
        <p14:creationId xmlns:p14="http://schemas.microsoft.com/office/powerpoint/2010/main" val="641851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214036" y="1973382"/>
            <a:ext cx="7297646" cy="4577407"/>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الهدف:  </a:t>
            </a:r>
            <a:endParaRPr lang="en-US" dirty="0"/>
          </a:p>
          <a:p>
            <a:pPr rtl="1"/>
            <a:r>
              <a:rPr lang="ar-SY" dirty="0"/>
              <a:t>تطوير خطة عملية لتحسين أداء منظمتك التطوعية باستخدام أدوات القياس والجودة.</a:t>
            </a:r>
            <a:endParaRPr lang="en-US" dirty="0"/>
          </a:p>
          <a:p>
            <a:pPr rtl="1"/>
            <a:r>
              <a:rPr lang="ar-SY" dirty="0"/>
              <a:t>الخطوات:</a:t>
            </a:r>
            <a:endParaRPr lang="en-US" dirty="0"/>
          </a:p>
          <a:p>
            <a:pPr rtl="1"/>
            <a:r>
              <a:rPr lang="ar-SY" dirty="0"/>
              <a:t>1. تحديد الهدف:  </a:t>
            </a:r>
            <a:endParaRPr lang="en-US" dirty="0"/>
          </a:p>
          <a:p>
            <a:pPr rtl="1"/>
            <a:r>
              <a:rPr lang="ar-SY" dirty="0"/>
              <a:t>اختر أحد مجالات العمل في منظمتك (مثل خدمة المستفيدين، التوعية، تنظيم الفعاليات، أو إدارة الموارد).</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5821789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93111" y="1714284"/>
            <a:ext cx="7202681" cy="4011098"/>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2. جمع البيانات:  </a:t>
            </a:r>
            <a:endParaRPr lang="en-US" dirty="0"/>
          </a:p>
          <a:p>
            <a:pPr rtl="1"/>
            <a:r>
              <a:rPr lang="ar-SY" dirty="0"/>
              <a:t>استخدم أدوات قياس الأداء (مثل استبيانات رضا المستفيدين، أو مؤشرات الأداء) لجمع معلومات عن الوضع الحالي في المجال المختار.</a:t>
            </a:r>
            <a:endParaRPr lang="en-US" dirty="0"/>
          </a:p>
          <a:p>
            <a:pPr rtl="1"/>
            <a:r>
              <a:rPr lang="ar-SY" dirty="0"/>
              <a:t>3. تحليل البيانات:  </a:t>
            </a:r>
            <a:endParaRPr lang="en-US" dirty="0"/>
          </a:p>
          <a:p>
            <a:pPr rtl="1"/>
            <a:r>
              <a:rPr lang="ar-SY" dirty="0"/>
              <a:t>حدد نقاط القوة والضعف في الأداء الحالي بناءً على البيانات التي جمعتها.</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473804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93111" y="2269455"/>
            <a:ext cx="7202681" cy="3444789"/>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4. وضع أهداف للتحسين:  </a:t>
            </a:r>
            <a:endParaRPr lang="en-US" dirty="0"/>
          </a:p>
          <a:p>
            <a:pPr rtl="1"/>
            <a:r>
              <a:rPr lang="ar-SY" dirty="0"/>
              <a:t>حدد هدفًا محددًا قابلًا للقياس، مثل زيادة رضا المستفيدين بنسبة 20% خلال 3 أشهر.</a:t>
            </a:r>
            <a:endParaRPr lang="en-US" dirty="0"/>
          </a:p>
          <a:p>
            <a:pPr rtl="1"/>
            <a:r>
              <a:rPr lang="ar-SY" dirty="0"/>
              <a:t>5. اقتراح خطة عمل:  </a:t>
            </a:r>
            <a:endParaRPr lang="en-US" dirty="0"/>
          </a:p>
          <a:p>
            <a:pPr rtl="1"/>
            <a:r>
              <a:rPr lang="ar-SY" dirty="0"/>
              <a:t>ضع خطة تتضمن أنشطة محددة لتحقيق الهدف، مع تحديد المسؤوليات والموارد اللازمة.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9610009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393111" y="2436034"/>
            <a:ext cx="7202681" cy="3444789"/>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dirty="0"/>
              <a:t>6. تنفيذ ومتابعة:  </a:t>
            </a:r>
            <a:endParaRPr lang="en-US" dirty="0"/>
          </a:p>
          <a:p>
            <a:pPr rtl="1"/>
            <a:r>
              <a:rPr lang="ar-SY" dirty="0"/>
              <a:t>ابدأ في تنفيذ الخطة، وقم بقياس الأداء بشكل دوري لمتابعة التقدم.</a:t>
            </a:r>
            <a:endParaRPr lang="en-US" dirty="0"/>
          </a:p>
          <a:p>
            <a:pPr rtl="1"/>
            <a:r>
              <a:rPr lang="ar-SY" dirty="0"/>
              <a:t>7. تقييم النتائج:  </a:t>
            </a:r>
            <a:endParaRPr lang="en-US" dirty="0"/>
          </a:p>
          <a:p>
            <a:pPr rtl="1"/>
            <a:r>
              <a:rPr lang="ar-SY" dirty="0"/>
              <a:t>بعد فترة التنفيذ، قيّم النتائج وقم بإجراء التعديلات اللازمة لتحسين الأداء بشكل مستمر.</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6576317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2972F156-9E61-79CF-54E3-F88969E1C987}"/>
              </a:ext>
            </a:extLst>
          </p:cNvPr>
          <p:cNvGrpSpPr/>
          <p:nvPr/>
        </p:nvGrpSpPr>
        <p:grpSpPr>
          <a:xfrm>
            <a:off x="2698136" y="675008"/>
            <a:ext cx="6957150" cy="968852"/>
            <a:chOff x="2698136" y="519096"/>
            <a:chExt cx="6957150" cy="968852"/>
          </a:xfrm>
        </p:grpSpPr>
        <p:grpSp>
          <p:nvGrpSpPr>
            <p:cNvPr id="23" name="Group 22">
              <a:extLst>
                <a:ext uri="{FF2B5EF4-FFF2-40B4-BE49-F238E27FC236}">
                  <a16:creationId xmlns:a16="http://schemas.microsoft.com/office/drawing/2014/main" id="{BA49DF47-9032-0775-FD2A-4DB3A2910ABB}"/>
                </a:ext>
              </a:extLst>
            </p:cNvPr>
            <p:cNvGrpSpPr/>
            <p:nvPr/>
          </p:nvGrpSpPr>
          <p:grpSpPr>
            <a:xfrm>
              <a:off x="2698136" y="1333654"/>
              <a:ext cx="6957150" cy="154294"/>
              <a:chOff x="2941058" y="1479627"/>
              <a:chExt cx="6957150" cy="154294"/>
            </a:xfrm>
          </p:grpSpPr>
          <p:sp>
            <p:nvSpPr>
              <p:cNvPr id="25" name="Oval 24">
                <a:extLst>
                  <a:ext uri="{FF2B5EF4-FFF2-40B4-BE49-F238E27FC236}">
                    <a16:creationId xmlns:a16="http://schemas.microsoft.com/office/drawing/2014/main" id="{D3B54882-C16F-9699-A418-159CAF808BB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6" name="Group 25">
                <a:extLst>
                  <a:ext uri="{FF2B5EF4-FFF2-40B4-BE49-F238E27FC236}">
                    <a16:creationId xmlns:a16="http://schemas.microsoft.com/office/drawing/2014/main" id="{A4393B35-41F9-9062-E601-575C3E855A2B}"/>
                  </a:ext>
                </a:extLst>
              </p:cNvPr>
              <p:cNvGrpSpPr/>
              <p:nvPr/>
            </p:nvGrpSpPr>
            <p:grpSpPr>
              <a:xfrm>
                <a:off x="9256541" y="1479627"/>
                <a:ext cx="641667" cy="154294"/>
                <a:chOff x="9256541" y="1479627"/>
                <a:chExt cx="641667" cy="154294"/>
              </a:xfrm>
              <a:solidFill>
                <a:srgbClr val="627383"/>
              </a:solidFill>
            </p:grpSpPr>
            <p:sp>
              <p:nvSpPr>
                <p:cNvPr id="31" name="Arrow: Striped Right 30">
                  <a:extLst>
                    <a:ext uri="{FF2B5EF4-FFF2-40B4-BE49-F238E27FC236}">
                      <a16:creationId xmlns:a16="http://schemas.microsoft.com/office/drawing/2014/main" id="{8E88A6FC-3132-8AED-1AA8-70B52667036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2" name="Arrow: Striped Right 31">
                  <a:extLst>
                    <a:ext uri="{FF2B5EF4-FFF2-40B4-BE49-F238E27FC236}">
                      <a16:creationId xmlns:a16="http://schemas.microsoft.com/office/drawing/2014/main" id="{58E323A3-1440-0882-E665-864099504FC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3" name="Arrow: Striped Right 32">
                  <a:extLst>
                    <a:ext uri="{FF2B5EF4-FFF2-40B4-BE49-F238E27FC236}">
                      <a16:creationId xmlns:a16="http://schemas.microsoft.com/office/drawing/2014/main" id="{B2EC4C07-CFFD-2DCA-ED95-880A219DA855}"/>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7" name="Group 26">
                <a:extLst>
                  <a:ext uri="{FF2B5EF4-FFF2-40B4-BE49-F238E27FC236}">
                    <a16:creationId xmlns:a16="http://schemas.microsoft.com/office/drawing/2014/main" id="{3A2F998B-3E0D-7828-069B-2ADCDEE9CC76}"/>
                  </a:ext>
                </a:extLst>
              </p:cNvPr>
              <p:cNvGrpSpPr/>
              <p:nvPr/>
            </p:nvGrpSpPr>
            <p:grpSpPr>
              <a:xfrm>
                <a:off x="2941058" y="1479627"/>
                <a:ext cx="641667" cy="154294"/>
                <a:chOff x="9256541" y="1479627"/>
                <a:chExt cx="641667" cy="154294"/>
              </a:xfrm>
              <a:solidFill>
                <a:srgbClr val="627383"/>
              </a:solidFill>
            </p:grpSpPr>
            <p:sp>
              <p:nvSpPr>
                <p:cNvPr id="28" name="Arrow: Striped Right 27">
                  <a:extLst>
                    <a:ext uri="{FF2B5EF4-FFF2-40B4-BE49-F238E27FC236}">
                      <a16:creationId xmlns:a16="http://schemas.microsoft.com/office/drawing/2014/main" id="{8C84DE78-4A4F-0ADA-B585-61327EFA4430}"/>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51F95295-A167-70D1-7504-EA26D350E15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DD960C85-AAAB-CB0F-46BD-4960CBB81EED}"/>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4" name="TextBox 23">
              <a:extLst>
                <a:ext uri="{FF2B5EF4-FFF2-40B4-BE49-F238E27FC236}">
                  <a16:creationId xmlns:a16="http://schemas.microsoft.com/office/drawing/2014/main" id="{5EC9952A-8968-A470-3B02-1E41C3339DB8}"/>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4" name="Picture 2" descr="Idea - Free education icons">
            <a:extLst>
              <a:ext uri="{FF2B5EF4-FFF2-40B4-BE49-F238E27FC236}">
                <a16:creationId xmlns:a16="http://schemas.microsoft.com/office/drawing/2014/main" id="{CE724A35-3612-4891-4397-5B56D906EC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B0CDA705-F9C4-BBB3-7163-1E2F28D2ABF1}"/>
              </a:ext>
            </a:extLst>
          </p:cNvPr>
          <p:cNvSpPr txBox="1"/>
          <p:nvPr/>
        </p:nvSpPr>
        <p:spPr>
          <a:xfrm>
            <a:off x="5292349" y="1846051"/>
            <a:ext cx="6415238" cy="5011949"/>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وفي ختام هذه الدورة، نود أن نعبر عن امتنانا لمشاركتكم الفعّالة واهتمامكم بتطوير قدراتكم في مجال تحسين الأداء والجودة. لقد استعرضنا معًا مفاهيم وأدوات مهمة تمكنكم من تقييم وتحسين أداء منظماتكم التطوعية بشكل مستمر، مما يسهم في تحقيق أهدافكم بشكل أكثر فاعلية وتأثيرًا.</a:t>
            </a:r>
          </a:p>
          <a:p>
            <a:r>
              <a:rPr lang="ar-SA" dirty="0"/>
              <a:t>تذكّروا أن الجودة ليست هدفًا مؤقتًا، بل هي عملية مستمرة تتطلب الالتزام والتطوير الدائم. إن تطبيق الأدوات والأساليب التي تعلمتموها هنا يمكن أن يحدث فرقًا حقيقيًا في خدمة المستفيدين وتحقيق النجاح المنشود لمنظمتكم.</a:t>
            </a:r>
          </a:p>
        </p:txBody>
      </p:sp>
    </p:spTree>
    <p:extLst>
      <p:ext uri="{BB962C8B-B14F-4D97-AF65-F5344CB8AC3E}">
        <p14:creationId xmlns:p14="http://schemas.microsoft.com/office/powerpoint/2010/main" val="2946387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2972F156-9E61-79CF-54E3-F88969E1C987}"/>
              </a:ext>
            </a:extLst>
          </p:cNvPr>
          <p:cNvGrpSpPr/>
          <p:nvPr/>
        </p:nvGrpSpPr>
        <p:grpSpPr>
          <a:xfrm>
            <a:off x="2698136" y="675008"/>
            <a:ext cx="6957150" cy="968852"/>
            <a:chOff x="2698136" y="519096"/>
            <a:chExt cx="6957150" cy="968852"/>
          </a:xfrm>
        </p:grpSpPr>
        <p:grpSp>
          <p:nvGrpSpPr>
            <p:cNvPr id="23" name="Group 22">
              <a:extLst>
                <a:ext uri="{FF2B5EF4-FFF2-40B4-BE49-F238E27FC236}">
                  <a16:creationId xmlns:a16="http://schemas.microsoft.com/office/drawing/2014/main" id="{BA49DF47-9032-0775-FD2A-4DB3A2910ABB}"/>
                </a:ext>
              </a:extLst>
            </p:cNvPr>
            <p:cNvGrpSpPr/>
            <p:nvPr/>
          </p:nvGrpSpPr>
          <p:grpSpPr>
            <a:xfrm>
              <a:off x="2698136" y="1333654"/>
              <a:ext cx="6957150" cy="154294"/>
              <a:chOff x="2941058" y="1479627"/>
              <a:chExt cx="6957150" cy="154294"/>
            </a:xfrm>
          </p:grpSpPr>
          <p:sp>
            <p:nvSpPr>
              <p:cNvPr id="25" name="Oval 24">
                <a:extLst>
                  <a:ext uri="{FF2B5EF4-FFF2-40B4-BE49-F238E27FC236}">
                    <a16:creationId xmlns:a16="http://schemas.microsoft.com/office/drawing/2014/main" id="{D3B54882-C16F-9699-A418-159CAF808BB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6" name="Group 25">
                <a:extLst>
                  <a:ext uri="{FF2B5EF4-FFF2-40B4-BE49-F238E27FC236}">
                    <a16:creationId xmlns:a16="http://schemas.microsoft.com/office/drawing/2014/main" id="{A4393B35-41F9-9062-E601-575C3E855A2B}"/>
                  </a:ext>
                </a:extLst>
              </p:cNvPr>
              <p:cNvGrpSpPr/>
              <p:nvPr/>
            </p:nvGrpSpPr>
            <p:grpSpPr>
              <a:xfrm>
                <a:off x="9256541" y="1479627"/>
                <a:ext cx="641667" cy="154294"/>
                <a:chOff x="9256541" y="1479627"/>
                <a:chExt cx="641667" cy="154294"/>
              </a:xfrm>
              <a:solidFill>
                <a:srgbClr val="627383"/>
              </a:solidFill>
            </p:grpSpPr>
            <p:sp>
              <p:nvSpPr>
                <p:cNvPr id="31" name="Arrow: Striped Right 30">
                  <a:extLst>
                    <a:ext uri="{FF2B5EF4-FFF2-40B4-BE49-F238E27FC236}">
                      <a16:creationId xmlns:a16="http://schemas.microsoft.com/office/drawing/2014/main" id="{8E88A6FC-3132-8AED-1AA8-70B52667036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2" name="Arrow: Striped Right 31">
                  <a:extLst>
                    <a:ext uri="{FF2B5EF4-FFF2-40B4-BE49-F238E27FC236}">
                      <a16:creationId xmlns:a16="http://schemas.microsoft.com/office/drawing/2014/main" id="{58E323A3-1440-0882-E665-864099504FC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3" name="Arrow: Striped Right 32">
                  <a:extLst>
                    <a:ext uri="{FF2B5EF4-FFF2-40B4-BE49-F238E27FC236}">
                      <a16:creationId xmlns:a16="http://schemas.microsoft.com/office/drawing/2014/main" id="{B2EC4C07-CFFD-2DCA-ED95-880A219DA855}"/>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7" name="Group 26">
                <a:extLst>
                  <a:ext uri="{FF2B5EF4-FFF2-40B4-BE49-F238E27FC236}">
                    <a16:creationId xmlns:a16="http://schemas.microsoft.com/office/drawing/2014/main" id="{3A2F998B-3E0D-7828-069B-2ADCDEE9CC76}"/>
                  </a:ext>
                </a:extLst>
              </p:cNvPr>
              <p:cNvGrpSpPr/>
              <p:nvPr/>
            </p:nvGrpSpPr>
            <p:grpSpPr>
              <a:xfrm>
                <a:off x="2941058" y="1479627"/>
                <a:ext cx="641667" cy="154294"/>
                <a:chOff x="9256541" y="1479627"/>
                <a:chExt cx="641667" cy="154294"/>
              </a:xfrm>
              <a:solidFill>
                <a:srgbClr val="627383"/>
              </a:solidFill>
            </p:grpSpPr>
            <p:sp>
              <p:nvSpPr>
                <p:cNvPr id="28" name="Arrow: Striped Right 27">
                  <a:extLst>
                    <a:ext uri="{FF2B5EF4-FFF2-40B4-BE49-F238E27FC236}">
                      <a16:creationId xmlns:a16="http://schemas.microsoft.com/office/drawing/2014/main" id="{8C84DE78-4A4F-0ADA-B585-61327EFA4430}"/>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51F95295-A167-70D1-7504-EA26D350E15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DD960C85-AAAB-CB0F-46BD-4960CBB81EED}"/>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4" name="TextBox 23">
              <a:extLst>
                <a:ext uri="{FF2B5EF4-FFF2-40B4-BE49-F238E27FC236}">
                  <a16:creationId xmlns:a16="http://schemas.microsoft.com/office/drawing/2014/main" id="{5EC9952A-8968-A470-3B02-1E41C3339DB8}"/>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4" name="Picture 2" descr="Idea - Free education icons">
            <a:extLst>
              <a:ext uri="{FF2B5EF4-FFF2-40B4-BE49-F238E27FC236}">
                <a16:creationId xmlns:a16="http://schemas.microsoft.com/office/drawing/2014/main" id="{CE724A35-3612-4891-4397-5B56D906EC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B0CDA705-F9C4-BBB3-7163-1E2F28D2ABF1}"/>
              </a:ext>
            </a:extLst>
          </p:cNvPr>
          <p:cNvSpPr txBox="1"/>
          <p:nvPr/>
        </p:nvSpPr>
        <p:spPr>
          <a:xfrm>
            <a:off x="4981267" y="2501576"/>
            <a:ext cx="6415238" cy="390395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نحثكم على أن تكونوا قادة للتغيير، وأن تستمروا في السعي نحو تحسين الأداء، وتبني ثقافة الجودة في بيئة عملكم التطوعي. فكل خطوة صغيرة نحو التطوير تصنع فارقًا كبيرًا في حياة المستفيدين وفي المجتمع بشكل عام.</a:t>
            </a:r>
            <a:endParaRPr lang="en-US" dirty="0"/>
          </a:p>
          <a:p>
            <a:r>
              <a:rPr lang="ar-SA" dirty="0"/>
              <a:t>نتمنى لكم التوفيق في رحلتكم التطوعية، وأن تكونوا دائمًا مصدر إلهام ونجاح لمن حولكم.</a:t>
            </a:r>
            <a:endParaRPr lang="en-US" dirty="0"/>
          </a:p>
          <a:p>
            <a:r>
              <a:rPr lang="ar-SA" dirty="0"/>
              <a:t>شكراً لكم، وإلى اللقاء في مبادرات جديدة ومُلهمة!</a:t>
            </a:r>
            <a:endParaRPr lang="en-US" dirty="0"/>
          </a:p>
        </p:txBody>
      </p:sp>
    </p:spTree>
    <p:extLst>
      <p:ext uri="{BB962C8B-B14F-4D97-AF65-F5344CB8AC3E}">
        <p14:creationId xmlns:p14="http://schemas.microsoft.com/office/powerpoint/2010/main" val="25889581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723BB525-B65C-5900-BB37-A1E1961E7B8D}"/>
              </a:ext>
            </a:extLst>
          </p:cNvPr>
          <p:cNvSpPr txBox="1"/>
          <p:nvPr/>
        </p:nvSpPr>
        <p:spPr>
          <a:xfrm>
            <a:off x="2888381" y="2367171"/>
            <a:ext cx="6415238"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TotalTime>
  <Words>4872</Words>
  <Application>Microsoft Office PowerPoint</Application>
  <PresentationFormat>شاشة عريضة</PresentationFormat>
  <Paragraphs>913</Paragraphs>
  <Slides>96</Slides>
  <Notes>51</Notes>
  <HiddenSlides>0</HiddenSlides>
  <MMClips>0</MMClips>
  <ScaleCrop>false</ScaleCrop>
  <HeadingPairs>
    <vt:vector size="6" baseType="variant">
      <vt:variant>
        <vt:lpstr>الخطوط المستخدمة</vt:lpstr>
      </vt:variant>
      <vt:variant>
        <vt:i4>10</vt:i4>
      </vt:variant>
      <vt:variant>
        <vt:lpstr>نسق</vt:lpstr>
      </vt:variant>
      <vt:variant>
        <vt:i4>1</vt:i4>
      </vt:variant>
      <vt:variant>
        <vt:lpstr>عناوين الشرائح</vt:lpstr>
      </vt:variant>
      <vt:variant>
        <vt:i4>96</vt:i4>
      </vt:variant>
    </vt:vector>
  </HeadingPairs>
  <TitlesOfParts>
    <vt:vector size="107" baseType="lpstr">
      <vt:lpstr>Adobe Arabic</vt:lpstr>
      <vt:lpstr>Arial</vt:lpstr>
      <vt:lpstr>Calibri</vt:lpstr>
      <vt:lpstr>DIN Next LT Arabic</vt:lpstr>
      <vt:lpstr>GE Dinar Two</vt:lpstr>
      <vt:lpstr>GE Dinar Two Medium</vt:lpstr>
      <vt:lpstr>Sakkal Majalla</vt:lpstr>
      <vt:lpstr>Symbol</vt:lpstr>
      <vt:lpstr>Times New Roman</vt:lpstr>
      <vt:lpstr>Wingdings</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1480</cp:revision>
  <cp:lastPrinted>2023-07-16T13:31:37Z</cp:lastPrinted>
  <dcterms:created xsi:type="dcterms:W3CDTF">2020-01-20T05:08:25Z</dcterms:created>
  <dcterms:modified xsi:type="dcterms:W3CDTF">2026-07-05T07:57:44Z</dcterms:modified>
</cp:coreProperties>
</file>